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7" r:id="rId12"/>
    <p:sldId id="285" r:id="rId13"/>
    <p:sldId id="269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.png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5.png"/><Relationship Id="rId7" Type="http://schemas.openxmlformats.org/officeDocument/2006/relationships/image" Target="../media/image20.png"/><Relationship Id="rId6" Type="http://schemas.openxmlformats.org/officeDocument/2006/relationships/image" Target="../media/image17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48" y="2474104"/>
            <a:ext cx="5509085" cy="29378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00" y="582139"/>
            <a:ext cx="1686160" cy="1419423"/>
          </a:xfrm>
          <a:prstGeom prst="rect">
            <a:avLst/>
          </a:prstGeom>
        </p:spPr>
      </p:pic>
      <p:cxnSp>
        <p:nvCxnSpPr>
          <p:cNvPr id="21" name="直線接點 20"/>
          <p:cNvCxnSpPr/>
          <p:nvPr/>
        </p:nvCxnSpPr>
        <p:spPr>
          <a:xfrm>
            <a:off x="808080" y="5411980"/>
            <a:ext cx="104836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1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：http://www.zebravpnbox.com</a:t>
            </a:r>
            <a:endParaRPr lang="zh-CN" altLang="en-US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Fan\Desktop\国际专案包图片\IMG_1287.PNGIMG_128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45424" y="1460232"/>
            <a:ext cx="2094865" cy="36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1103685" y="197801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連接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19" y="2991727"/>
            <a:ext cx="3954780" cy="146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黑機</a:t>
            </a:r>
            <a:r>
              <a:rPr lang="zh-CN" dirty="0">
                <a:latin typeface="幼圆" panose="02010509060101010101" pitchFamily="49" charset="-122"/>
                <a:ea typeface="幼圆" panose="02010509060101010101" pitchFamily="49" charset="-122"/>
              </a:rPr>
              <a:t>已連上網路後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，如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尚未</a:t>
            </a:r>
            <a:r>
              <a:rPr lang="zh-CN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建立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zh-TW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</a:t>
            </a:r>
            <a:r>
              <a:rPr lang="zh-CN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按下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en-US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按鈕，</a:t>
            </a:r>
            <a:r>
              <a:rPr lang="zh-CN" altLang="zh-TW" dirty="0">
                <a:latin typeface="幼圆" panose="02010509060101010101" pitchFamily="49" charset="-122"/>
                <a:ea typeface="幼圆" panose="02010509060101010101" pitchFamily="49" charset="-122"/>
              </a:rPr>
              <a:t>執行建立</a:t>
            </a:r>
            <a:r>
              <a:rPr lang="en-US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TW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TW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en-US" altLang="zh-CN" dirty="0" smtClean="0">
                <a:latin typeface="幼圆" panose="02010509060101010101" pitchFamily="49" charset="-122"/>
                <a:ea typeface="幼圆" panose="02010509060101010101" pitchFamily="49" charset="-122"/>
              </a:rPr>
              <a:t>VPN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連線建立</a:t>
            </a:r>
            <a:r>
              <a:rPr lang="zh-CN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成功後會獲得黑機所在地</a:t>
            </a:r>
            <a:endParaRPr lang="zh-CN" altLang="zh-TW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CN" altLang="zh-TW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說明和套餐到期剩餘時間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。至此，恭</a:t>
            </a:r>
            <a:endParaRPr lang="zh-CN" altLang="en-US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喜您已完成所有設定。</a:t>
            </a:r>
            <a:endParaRPr lang="zh-TW" altLang="zh-TW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098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9521" y="2365183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/>
          <p:nvPr/>
        </p:nvSpPr>
        <p:spPr>
          <a:xfrm>
            <a:off x="475670" y="406593"/>
            <a:ext cx="12560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向右箭號 14"/>
          <p:cNvSpPr/>
          <p:nvPr/>
        </p:nvSpPr>
        <p:spPr>
          <a:xfrm>
            <a:off x="7143153" y="2784889"/>
            <a:ext cx="326593" cy="37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图片 8" descr="C:\Users\Fan\Desktop\国际专案包图片\IMG_1288.PNGIMG_128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67591" y="1460549"/>
            <a:ext cx="2094230" cy="360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4576" y="2237548"/>
            <a:ext cx="197381" cy="2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国际专案包图片\QQ图片20170503143556.pngQQ图片2017050314355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26643" y="1186180"/>
            <a:ext cx="2223135" cy="3952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298357" y="5560617"/>
            <a:ext cx="1013968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當您的使用時間快到期時，請通過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WeChat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或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line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聯繫客服（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ID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rPr>
              <a:t>zebravpnbox)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購買序列號和兌換碼，然後如上圖所示進行兌換。</a:t>
            </a:r>
            <a:endParaRPr lang="en-US" altLang="zh-CN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"/>
          <p:cNvSpPr txBox="1"/>
          <p:nvPr/>
        </p:nvSpPr>
        <p:spPr>
          <a:xfrm>
            <a:off x="-77022" y="273826"/>
            <a:ext cx="232664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CN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兌換使用時長</a:t>
            </a:r>
            <a:endParaRPr lang="zh-CN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图片 2" descr="C:\Users\Fan\Desktop\国际专案包图片\IMG_1286.PNGIMG_128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6821" y="1186449"/>
            <a:ext cx="2298700" cy="3952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3268345" y="3618230"/>
            <a:ext cx="2146300" cy="354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6660" y="3559175"/>
            <a:ext cx="401320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4911" y="5361943"/>
            <a:ext cx="10664456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300" smtClean="0"/>
              <a:t>(</a:t>
            </a:r>
            <a:r>
              <a:rPr lang="en-US" altLang="zh-TW" sz="1300"/>
              <a:t>1)</a:t>
            </a:r>
            <a:r>
              <a:rPr lang="zh-TW" altLang="en-US" sz="1300"/>
              <a:t>   「經型式認證合格之低功率射頻電機，非經許可，公司、商號或使用者均不得擅自變更頻率、加大功率或變更原設計之特性及功能」。</a:t>
            </a:r>
            <a:endParaRPr lang="zh-TW" altLang="en-US" sz="1300"/>
          </a:p>
          <a:p>
            <a:r>
              <a:rPr lang="en-US" altLang="zh-TW" sz="1300"/>
              <a:t>(2)</a:t>
            </a:r>
            <a:r>
              <a:rPr lang="zh-TW" altLang="en-US" sz="1300"/>
              <a:t>   「低功率射頻電機之使用不得影響飛航安全及干擾合法通信；經發現有干擾現象時，應立即停用，並改善至無干擾時方得繼續使用</a:t>
            </a:r>
            <a:r>
              <a:rPr lang="zh-TW" altLang="en-US" sz="1300" smtClean="0"/>
              <a:t>。</a:t>
            </a:r>
            <a:endParaRPr lang="en-US" altLang="zh-TW" sz="1300" smtClean="0"/>
          </a:p>
          <a:p>
            <a:r>
              <a:rPr lang="zh-TW" altLang="en-US" sz="1300"/>
              <a:t> </a:t>
            </a:r>
            <a:r>
              <a:rPr lang="zh-TW" altLang="en-US" sz="1300" smtClean="0"/>
              <a:t>        前項</a:t>
            </a:r>
            <a:r>
              <a:rPr lang="zh-TW" altLang="en-US" sz="1300"/>
              <a:t>合法通信，指依電信法規定作業之無線電通信。低功率射頻電機須忍受合法通信或工業、科學及醫療用電波輻射性電機設備之干擾」。</a:t>
            </a:r>
            <a:endParaRPr lang="zh-TW" altLang="en-US" sz="1300"/>
          </a:p>
          <a:p>
            <a:r>
              <a:rPr lang="en-US" altLang="zh-TW" sz="1300"/>
              <a:t>(3)</a:t>
            </a:r>
            <a:r>
              <a:rPr lang="zh-TW" altLang="en-US" sz="1300"/>
              <a:t>   「電磁波曝露量</a:t>
            </a:r>
            <a:r>
              <a:rPr lang="en-US" altLang="zh-TW" sz="1300"/>
              <a:t>MPE</a:t>
            </a:r>
            <a:r>
              <a:rPr lang="zh-TW" altLang="en-US" sz="1300"/>
              <a:t>標準值</a:t>
            </a:r>
            <a:r>
              <a:rPr lang="en-US" altLang="zh-TW" sz="1300"/>
              <a:t>1mW/cm</a:t>
            </a:r>
            <a:r>
              <a:rPr lang="en-US" altLang="zh-TW" sz="1300" baseline="30000"/>
              <a:t>2</a:t>
            </a:r>
            <a:r>
              <a:rPr lang="zh-TW" altLang="en-US" sz="1300"/>
              <a:t>，送測產品實測值為：</a:t>
            </a:r>
            <a:r>
              <a:rPr lang="en-US" altLang="zh-TW" sz="1300"/>
              <a:t>0.0799 mW/cm</a:t>
            </a:r>
            <a:r>
              <a:rPr lang="en-US" altLang="zh-TW" sz="1300" baseline="30000"/>
              <a:t>2</a:t>
            </a:r>
            <a:r>
              <a:rPr lang="zh-TW" altLang="en-US" sz="1300" smtClean="0"/>
              <a:t>」。</a:t>
            </a:r>
            <a:endParaRPr lang="zh-TW" altLang="en-US" sz="1300"/>
          </a:p>
        </p:txBody>
      </p:sp>
      <p:sp>
        <p:nvSpPr>
          <p:cNvPr id="3" name="文字方塊 2"/>
          <p:cNvSpPr txBox="1"/>
          <p:nvPr/>
        </p:nvSpPr>
        <p:spPr>
          <a:xfrm>
            <a:off x="754911" y="680842"/>
            <a:ext cx="10664456" cy="45858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altLang="zh-TW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Commission Interference </a:t>
            </a:r>
            <a:r>
              <a:rPr lang="en-US" altLang="zh-TW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  <a:endParaRPr lang="en-US" altLang="zh-TW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1200"/>
          </a:p>
          <a:p>
            <a:r>
              <a:rPr lang="en-US" altLang="zh-TW" sz="1200"/>
              <a:t>This equipment has been tested and found to comply with the limits for a Class B digital device, pursuant to Part 15 of the FCC Rules. </a:t>
            </a:r>
            <a:endParaRPr lang="en-US" altLang="zh-TW" sz="1200" smtClean="0"/>
          </a:p>
          <a:p>
            <a:r>
              <a:rPr lang="en-US" altLang="zh-TW" sz="1200" smtClean="0"/>
              <a:t>These </a:t>
            </a:r>
            <a:r>
              <a:rPr lang="en-US" altLang="zh-TW" sz="1200"/>
              <a:t>limits are designed to provide reasonable protection against harmful interference in a residential installation. </a:t>
            </a:r>
            <a:endParaRPr lang="en-US" altLang="zh-TW" sz="1200" smtClean="0"/>
          </a:p>
          <a:p>
            <a:r>
              <a:rPr lang="en-US" altLang="zh-TW" sz="1200" smtClean="0"/>
              <a:t>This </a:t>
            </a:r>
            <a:r>
              <a:rPr lang="en-US" altLang="zh-TW" sz="1200"/>
              <a:t>equipment generates, uses and can radiate radio frequency energy and, if not installed and used in accordance with the instructions, </a:t>
            </a:r>
            <a:endParaRPr lang="en-US" altLang="zh-TW" sz="1200" smtClean="0"/>
          </a:p>
          <a:p>
            <a:r>
              <a:rPr lang="en-US" altLang="zh-TW" sz="1200" smtClean="0"/>
              <a:t>may </a:t>
            </a:r>
            <a:r>
              <a:rPr lang="en-US" altLang="zh-TW" sz="1200"/>
              <a:t>cause harmful interference to radio communications. However, there is no guarantee that interference will not occur in a particular installation. </a:t>
            </a:r>
            <a:endParaRPr lang="en-US" altLang="zh-TW" sz="1200" smtClean="0"/>
          </a:p>
          <a:p>
            <a:r>
              <a:rPr lang="en-US" altLang="zh-TW" sz="1200" smtClean="0"/>
              <a:t>If </a:t>
            </a:r>
            <a:r>
              <a:rPr lang="en-US" altLang="zh-TW" sz="1200"/>
              <a:t>this equipment does cause harmful interference to radio or television reception, which can be determined by turning the equipment off and on, </a:t>
            </a:r>
            <a:endParaRPr lang="en-US" altLang="zh-TW" sz="1200" smtClean="0"/>
          </a:p>
          <a:p>
            <a:r>
              <a:rPr lang="en-US" altLang="zh-TW" sz="1200" smtClean="0"/>
              <a:t>the </a:t>
            </a:r>
            <a:r>
              <a:rPr lang="en-US" altLang="zh-TW" sz="1200"/>
              <a:t>user is encouraged to try to correct the interference by one of the following measures:</a:t>
            </a:r>
            <a:endParaRPr lang="en-US" altLang="zh-TW" sz="1200"/>
          </a:p>
          <a:p>
            <a:r>
              <a:rPr lang="en-US" altLang="zh-TW" sz="1200"/>
              <a:t>●  Reorient or relocate the receiving antenna.</a:t>
            </a:r>
            <a:endParaRPr lang="en-US" altLang="zh-TW" sz="1200"/>
          </a:p>
          <a:p>
            <a:r>
              <a:rPr lang="en-US" altLang="zh-TW" sz="1200"/>
              <a:t>●  Increase the separation between the equipment and receiver.</a:t>
            </a:r>
            <a:endParaRPr lang="en-US" altLang="zh-TW" sz="1200"/>
          </a:p>
          <a:p>
            <a:r>
              <a:rPr lang="en-US" altLang="zh-TW" sz="1200"/>
              <a:t>●  Connect the equipment into an outlet on a circuit different from that to which the receiver is connected.</a:t>
            </a:r>
            <a:endParaRPr lang="en-US" altLang="zh-TW" sz="1200"/>
          </a:p>
          <a:p>
            <a:r>
              <a:rPr lang="en-US" altLang="zh-TW" sz="1200"/>
              <a:t>●  Consult the dealer or an experienced radio/TV technician for help</a:t>
            </a:r>
            <a:r>
              <a:rPr lang="en-US" altLang="zh-TW" sz="1200" smtClean="0"/>
              <a:t>.</a:t>
            </a:r>
            <a:r>
              <a:rPr lang="en-US" altLang="zh-TW" sz="1200" b="1"/>
              <a:t> </a:t>
            </a:r>
            <a:endParaRPr lang="en-US" altLang="zh-TW" sz="1200"/>
          </a:p>
          <a:p>
            <a:r>
              <a:rPr lang="en-US" altLang="zh-TW" sz="1200" b="1"/>
              <a:t> </a:t>
            </a:r>
            <a:endParaRPr lang="en-US" altLang="zh-TW" sz="1200"/>
          </a:p>
          <a:p>
            <a:r>
              <a:rPr lang="en-US" altLang="zh-TW" sz="1200"/>
              <a:t>FCC Caution: Any changes or modifications not expressly approved by the party responsible for compliance could void the user’s authority to operate this equipment</a:t>
            </a:r>
            <a:r>
              <a:rPr lang="en-US" altLang="zh-TW" sz="1200" smtClean="0"/>
              <a:t>.</a:t>
            </a:r>
            <a:endParaRPr lang="en-US" altLang="zh-TW" sz="1200"/>
          </a:p>
          <a:p>
            <a:r>
              <a:rPr lang="en-US" altLang="zh-TW" sz="1200"/>
              <a:t> </a:t>
            </a:r>
            <a:endParaRPr lang="en-US" altLang="zh-TW" sz="1200"/>
          </a:p>
          <a:p>
            <a:r>
              <a:rPr lang="en-US" altLang="zh-TW" sz="1200"/>
              <a:t>This device complies with Part 15 of the FCC Rules. Operation is subject to the following two conditions: </a:t>
            </a:r>
            <a:endParaRPr lang="en-US" altLang="zh-TW" sz="1200" smtClean="0"/>
          </a:p>
          <a:p>
            <a:pPr marL="228600" indent="-228600">
              <a:buAutoNum type="arabicParenBoth"/>
            </a:pPr>
            <a:r>
              <a:rPr lang="en-US" altLang="zh-TW" sz="1200" smtClean="0"/>
              <a:t>This </a:t>
            </a:r>
            <a:r>
              <a:rPr lang="en-US" altLang="zh-TW" sz="1200"/>
              <a:t>device may not cause harmful interference, and </a:t>
            </a:r>
            <a:endParaRPr lang="en-US" altLang="zh-TW" sz="1200" smtClean="0"/>
          </a:p>
          <a:p>
            <a:pPr marL="228600" indent="-228600">
              <a:buAutoNum type="arabicParenBoth"/>
            </a:pPr>
            <a:r>
              <a:rPr lang="en-US" altLang="zh-TW" sz="1200"/>
              <a:t>T</a:t>
            </a:r>
            <a:r>
              <a:rPr lang="en-US" altLang="zh-TW" sz="1200" smtClean="0"/>
              <a:t>his </a:t>
            </a:r>
            <a:r>
              <a:rPr lang="en-US" altLang="zh-TW" sz="1200"/>
              <a:t>device must accept any interference received, including interference that may cause undesired operation.</a:t>
            </a:r>
            <a:endParaRPr lang="en-US" altLang="zh-TW" sz="1200"/>
          </a:p>
          <a:p>
            <a:r>
              <a:rPr lang="en-US" altLang="zh-TW" sz="1200"/>
              <a:t> </a:t>
            </a:r>
            <a:endParaRPr lang="en-US" altLang="zh-TW" sz="1200"/>
          </a:p>
          <a:p>
            <a:r>
              <a:rPr lang="en-US" altLang="zh-TW" sz="1200"/>
              <a:t>For product available in the USA/Canada market, only channel 1~11 can be operated. Selection of other channels is not possible.</a:t>
            </a:r>
            <a:endParaRPr lang="en-US" altLang="zh-TW" sz="1200"/>
          </a:p>
          <a:p>
            <a:r>
              <a:rPr lang="en-US" altLang="zh-TW" sz="1200"/>
              <a:t> </a:t>
            </a:r>
            <a:endParaRPr lang="en-US" altLang="zh-TW" sz="1200"/>
          </a:p>
          <a:p>
            <a:r>
              <a:rPr lang="en-US" altLang="zh-TW" sz="1200" b="1"/>
              <a:t>FCC Radiation Exposure Statement:</a:t>
            </a:r>
            <a:endParaRPr lang="en-US" altLang="zh-TW" sz="1200"/>
          </a:p>
          <a:p>
            <a:r>
              <a:rPr lang="en-US" altLang="zh-TW" sz="1200"/>
              <a:t>This equipment complies with FCC radiation exposure limits set forth for an uncontrolled environment. </a:t>
            </a:r>
            <a:endParaRPr lang="en-US" altLang="zh-TW" sz="1200" smtClean="0"/>
          </a:p>
          <a:p>
            <a:r>
              <a:rPr lang="en-US" altLang="zh-TW" sz="1200" smtClean="0"/>
              <a:t>This </a:t>
            </a:r>
            <a:r>
              <a:rPr lang="en-US" altLang="zh-TW" sz="1200"/>
              <a:t>equipment should be installed and operated with minimum distance 20cm between the radiator &amp; your body</a:t>
            </a:r>
            <a:r>
              <a:rPr lang="en-US" altLang="zh-TW" sz="1200" smtClean="0"/>
              <a:t>.</a:t>
            </a:r>
            <a:endParaRPr lang="en-US" altLang="zh-TW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22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0390" y="3074670"/>
            <a:ext cx="5022215" cy="3765550"/>
          </a:xfrm>
          <a:prstGeom prst="rect">
            <a:avLst/>
          </a:prstGeom>
        </p:spPr>
      </p:pic>
      <p:pic>
        <p:nvPicPr>
          <p:cNvPr id="1026" name="Picture 2" descr="C:\Users\Administrator\Downloads\IMG_43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565" y="1542946"/>
            <a:ext cx="2800645" cy="1621045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2509520" y="462915"/>
            <a:ext cx="664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       </a:t>
            </a:r>
            <a:r>
              <a:rPr lang="zh-CN" altLang="en-US" sz="2400" b="1"/>
              <a:t>千里馬行動網霸國際專案包使用者說明</a:t>
            </a:r>
            <a:endParaRPr lang="zh-CN" altLang="en-US" sz="2400" b="1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9278620" y="2357755"/>
            <a:ext cx="403860" cy="7169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591964" y="1930807"/>
            <a:ext cx="5472608" cy="655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 Mode </a:t>
            </a:r>
            <a:r>
              <a:rPr kumimoji="0" lang="fr-FR" altLang="zh-C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DHCP Client Mode</a:t>
            </a:r>
            <a:endParaRPr kumimoji="0" lang="fr-FR" altLang="zh-CN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defRPr/>
            </a:pPr>
            <a:r>
              <a:rPr kumimoji="0" lang="fr-FR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0" lang="fr-FR" altLang="zh-C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PPPoE Mode</a:t>
            </a:r>
            <a:endParaRPr kumimoji="0" lang="fr-FR" altLang="zh-CN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defRPr/>
            </a:pPr>
            <a:r>
              <a:rPr kumimoji="0" lang="fr-FR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0" lang="fr-FR" altLang="zh-C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Static IP Mode (</a:t>
            </a:r>
            <a:r>
              <a:rPr kumimoji="0" lang="zh-TW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固定 </a:t>
            </a:r>
            <a:r>
              <a:rPr kumimoji="0"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IP </a:t>
            </a:r>
            <a:r>
              <a:rPr kumimoji="0" lang="zh-TW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模式</a:t>
            </a:r>
            <a:r>
              <a:rPr kumimoji="0" lang="fr-FR" altLang="zh-C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kumimoji="0" lang="fr-FR" altLang="zh-CN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66564" y="3917425"/>
            <a:ext cx="5472608" cy="22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WISP Mode</a:t>
            </a:r>
            <a:r>
              <a:rPr kumimoji="0" lang="fr-FR" altLang="zh-C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– AP Client Mode</a:t>
            </a:r>
            <a:endParaRPr kumimoji="0" lang="fr-FR" altLang="zh-CN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66564" y="5201910"/>
            <a:ext cx="5472608" cy="22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fr-FR" altLang="zh-C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3G / 4G  Mode</a:t>
            </a:r>
            <a:endParaRPr kumimoji="0" lang="fr-FR" altLang="zh-CN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9445" y="989330"/>
            <a:ext cx="7867650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當您收到千里馬行動網霸國際專案包（包括黑機一台、網路線一根、</a:t>
            </a:r>
            <a:r>
              <a:rPr lang="en-US" altLang="zh-CN" sz="1600"/>
              <a:t>USB</a:t>
            </a:r>
            <a:r>
              <a:rPr lang="zh-CN" altLang="en-US" sz="1600"/>
              <a:t>線一根和變壓器一台），請根據您的狀況調節</a:t>
            </a:r>
            <a:r>
              <a:rPr lang="en-US" altLang="zh-CN" sz="1600"/>
              <a:t>mode</a:t>
            </a:r>
            <a:r>
              <a:rPr lang="zh-CN" altLang="en-US" sz="1600"/>
              <a:t>撥片來讓黑機連上網路。</a:t>
            </a:r>
            <a:endParaRPr lang="en-US" altLang="zh-CN" sz="1600"/>
          </a:p>
        </p:txBody>
      </p:sp>
      <p:sp>
        <p:nvSpPr>
          <p:cNvPr id="14" name="文本框 13"/>
          <p:cNvSpPr txBox="1"/>
          <p:nvPr/>
        </p:nvSpPr>
        <p:spPr>
          <a:xfrm>
            <a:off x="639445" y="1542415"/>
            <a:ext cx="503110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一共有三種上網方式供您按實際狀況來選擇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770255" y="2851785"/>
            <a:ext cx="7056120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AP Mode</a:t>
            </a:r>
            <a:r>
              <a:rPr lang="zh-CN" altLang="en-US" sz="1600"/>
              <a:t>是指將黑盒</a:t>
            </a:r>
            <a:r>
              <a:rPr lang="en-US" altLang="zh-CN" sz="1600"/>
              <a:t>WAN</a:t>
            </a:r>
            <a:r>
              <a:rPr lang="zh-CN" altLang="en-US" sz="1600"/>
              <a:t>口直接用網路線直接至路由器或者數據機的</a:t>
            </a:r>
            <a:r>
              <a:rPr lang="en-US" altLang="zh-CN" sz="1600"/>
              <a:t>LAN</a:t>
            </a:r>
            <a:r>
              <a:rPr lang="zh-CN" altLang="en-US" sz="1600"/>
              <a:t>口來上網（一般默認的</a:t>
            </a:r>
            <a:r>
              <a:rPr lang="en-US" altLang="zh-CN" sz="1600"/>
              <a:t>DHCP</a:t>
            </a:r>
            <a:r>
              <a:rPr lang="zh-CN" altLang="en-US" sz="1600"/>
              <a:t>即可直接連上，個別數據機需要</a:t>
            </a:r>
            <a:r>
              <a:rPr lang="en-US" altLang="zh-CN" sz="1600"/>
              <a:t>PPPOE</a:t>
            </a:r>
            <a:r>
              <a:rPr lang="zh-CN" altLang="en-US" sz="1600"/>
              <a:t>撥接）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742315" y="4438015"/>
            <a:ext cx="7577455" cy="33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WISP Mode</a:t>
            </a:r>
            <a:r>
              <a:rPr lang="zh-CN" altLang="en-US" sz="1600"/>
              <a:t>是指將黑盒用無線的方式連接上</a:t>
            </a:r>
            <a:r>
              <a:rPr lang="en-US" altLang="zh-CN" sz="1600"/>
              <a:t>WIFI</a:t>
            </a:r>
            <a:r>
              <a:rPr lang="zh-CN" altLang="en-US" sz="1600"/>
              <a:t>來上網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741045" y="5683250"/>
            <a:ext cx="756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3G/4G Mode</a:t>
            </a:r>
            <a:r>
              <a:rPr lang="zh-CN" altLang="en-US"/>
              <a:t>是指將大陸</a:t>
            </a:r>
            <a:r>
              <a:rPr lang="en-US" altLang="zh-CN"/>
              <a:t>4G</a:t>
            </a:r>
            <a:r>
              <a:rPr lang="zh-CN" altLang="en-US"/>
              <a:t>門號使用</a:t>
            </a:r>
            <a:r>
              <a:rPr lang="en-US" altLang="zh-CN"/>
              <a:t>dongle</a:t>
            </a:r>
            <a:r>
              <a:rPr lang="zh-CN" altLang="en-US"/>
              <a:t>插在黑盒上使黑盒上網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655685" y="3146425"/>
            <a:ext cx="1882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mode</a:t>
            </a:r>
            <a:r>
              <a:rPr lang="zh-CN" altLang="en-US"/>
              <a:t>撥片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8857" y="339028"/>
            <a:ext cx="447198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r>
              <a:rPr lang="zh-CN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使用</a:t>
            </a:r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en-US" altLang="zh-TW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手機設定步驟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76975" y="4897755"/>
            <a:ext cx="52825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TW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打開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TW" altLang="zh-TW" sz="1600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瀏覽器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輸入</a:t>
            </a:r>
            <a:r>
              <a:rPr lang="zh-TW" altLang="zh-TW" sz="1600" dirty="0">
                <a:latin typeface="幼圆" panose="02010509060101010101" pitchFamily="49" charset="-122"/>
                <a:ea typeface="幼圆" panose="02010509060101010101" pitchFamily="49" charset="-122"/>
              </a:rPr>
              <a:t>黑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機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IP 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地址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預設 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10.20.30.1)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或直接輸入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minivpn.com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endParaRPr lang="zh-TW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0512" y="4300817"/>
            <a:ext cx="3230880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①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進入手機設定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②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進入 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Wi-Fi 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選項</a:t>
            </a:r>
            <a:r>
              <a:rPr lang="zh-TW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開啟 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Wi-Fi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③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進行 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Wi-Fi 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無線網路搜尋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④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搜尋 </a:t>
            </a:r>
            <a:r>
              <a:rPr lang="en-US" altLang="zh-TW" sz="16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xxxxxx</a:t>
            </a:r>
            <a:endParaRPr lang="en-US" altLang="zh-TW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TW" altLang="en-US" sz="16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⑤</a:t>
            </a:r>
            <a:r>
              <a:rPr lang="zh-TW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加入 </a:t>
            </a:r>
            <a:r>
              <a:rPr lang="en-US" altLang="zh-TW" sz="16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MiniVPN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Black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en-US" altLang="zh-CN" sz="16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xxxxxx</a:t>
            </a:r>
            <a:endParaRPr lang="en-US" altLang="zh-CN" sz="1600" dirty="0" err="1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TW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zh-CN" altLang="en-US" sz="1600" dirty="0" smtClean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預設</a:t>
            </a:r>
            <a:r>
              <a:rPr lang="en-US" altLang="zh-CN" sz="1600" dirty="0" smtClean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WIFI</a:t>
            </a:r>
            <a:r>
              <a:rPr lang="zh-CN" altLang="en-US" sz="1600" dirty="0" smtClean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密碼為</a:t>
            </a:r>
            <a:r>
              <a:rPr lang="en-US" altLang="zh-CN" sz="1600" dirty="0" smtClean="0"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12345678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5145286" y="2314663"/>
            <a:ext cx="477078" cy="5466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图片 7" descr="C:\Users\Fan\Desktop\国际专案包图片\IMG_1286.PNGIMG_128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19938" y="1109980"/>
            <a:ext cx="1998345" cy="34372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图片 2" descr="C:\Users\Fan\Desktop\17版使用者盒说明书\17图片档\12132123123.jpg121321231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0365" y="1845945"/>
            <a:ext cx="3163570" cy="20885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566287" y="2706451"/>
            <a:ext cx="430812" cy="5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4288" y="273826"/>
            <a:ext cx="140970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VPN 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97047" y="5869627"/>
            <a:ext cx="4450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按下“使用VPN”按鈕，確定您的黑機上網方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sz="1600" dirty="0">
                <a:latin typeface="幼圆" panose="02010509060101010101" pitchFamily="49" charset="-122"/>
                <a:ea typeface="幼圆" panose="02010509060101010101" pitchFamily="49" charset="-122"/>
              </a:rPr>
              <a:t>式，將路由器的側面按鈕切換到相對應的位置。</a:t>
            </a:r>
            <a:endParaRPr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8093517" y="3418662"/>
            <a:ext cx="2567188" cy="1067477"/>
            <a:chOff x="5665304" y="1645569"/>
            <a:chExt cx="2567188" cy="1067477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56302" y="1645569"/>
              <a:ext cx="2476190" cy="100952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5665304" y="2635215"/>
              <a:ext cx="1510748" cy="7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776297" y="3611877"/>
            <a:ext cx="1762332" cy="986538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82744"/>
                <a:gd name="adj2" fmla="val -392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6523339" y="1630137"/>
            <a:ext cx="1761692" cy="986538"/>
            <a:chOff x="-56577" y="1712136"/>
            <a:chExt cx="1725712" cy="889452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40451"/>
                <a:gd name="adj2" fmla="val 14007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图片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群組 27"/>
          <p:cNvGrpSpPr/>
          <p:nvPr/>
        </p:nvGrpSpPr>
        <p:grpSpPr>
          <a:xfrm>
            <a:off x="8468383" y="1630137"/>
            <a:ext cx="1908449" cy="986538"/>
            <a:chOff x="1196623" y="3633413"/>
            <a:chExt cx="1807054" cy="923761"/>
          </a:xfrm>
        </p:grpSpPr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59672"/>
                <a:gd name="adj2" fmla="val 1229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图片 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6" y="4672654"/>
            <a:ext cx="1852315" cy="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34" y="2688692"/>
            <a:ext cx="1847010" cy="5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04" y="2678710"/>
            <a:ext cx="1852315" cy="58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34"/>
          <p:cNvSpPr txBox="1"/>
          <p:nvPr/>
        </p:nvSpPr>
        <p:spPr>
          <a:xfrm>
            <a:off x="8233711" y="4612425"/>
            <a:ext cx="262128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手機的畫面會自動偵測側面</a:t>
            </a:r>
            <a:endParaRPr 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按鈕的位置，綠色圓圈表示</a:t>
            </a:r>
            <a:endParaRPr 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側面按鈕目前所在位置</a:t>
            </a:r>
            <a:endParaRPr 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0649" y="2286168"/>
            <a:ext cx="503422" cy="6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C:\Users\Fan\Desktop\国际专案包图片\IMG_1286.PNGIMG_128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49120" y="1311275"/>
            <a:ext cx="2477770" cy="42608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1880870" y="2327275"/>
            <a:ext cx="2407920" cy="476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国际专案包图片\IMG_1287.PNGIMG_128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885498" y="730885"/>
            <a:ext cx="2661285" cy="45732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矩形 32"/>
          <p:cNvSpPr/>
          <p:nvPr/>
        </p:nvSpPr>
        <p:spPr>
          <a:xfrm>
            <a:off x="342280" y="2341198"/>
            <a:ext cx="5108714" cy="29636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52" y="4569159"/>
            <a:ext cx="966245" cy="73565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378" y="3406436"/>
            <a:ext cx="2476190" cy="1009524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2428778" y="2430651"/>
            <a:ext cx="1572007" cy="7774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smtClean="0"/>
              <a:t>牆壁上的網路孔</a:t>
            </a:r>
            <a:endParaRPr lang="en-US" altLang="zh-TW" sz="1400" smtClean="0"/>
          </a:p>
          <a:p>
            <a:pPr algn="ctr"/>
            <a:r>
              <a:rPr lang="en-US" altLang="zh-TW" sz="1400"/>
              <a:t>o</a:t>
            </a:r>
            <a:r>
              <a:rPr lang="en-US" altLang="zh-TW" sz="1400" smtClean="0"/>
              <a:t>r</a:t>
            </a:r>
            <a:endParaRPr lang="en-US" altLang="zh-TW" sz="1400" smtClean="0"/>
          </a:p>
          <a:p>
            <a:pPr algn="ctr"/>
            <a:r>
              <a:rPr lang="zh-TW" altLang="en-US" sz="1400" smtClean="0"/>
              <a:t>路由器的 </a:t>
            </a:r>
            <a:r>
              <a:rPr lang="en-US" altLang="zh-TW" sz="1400" smtClean="0"/>
              <a:t>LAN 埠</a:t>
            </a:r>
            <a:endParaRPr lang="en-US" altLang="zh-TW" sz="1400" smtClean="0"/>
          </a:p>
        </p:txBody>
      </p:sp>
      <p:grpSp>
        <p:nvGrpSpPr>
          <p:cNvPr id="28" name="群組 27"/>
          <p:cNvGrpSpPr/>
          <p:nvPr/>
        </p:nvGrpSpPr>
        <p:grpSpPr>
          <a:xfrm>
            <a:off x="442576" y="2819394"/>
            <a:ext cx="1719127" cy="1014662"/>
            <a:chOff x="8178991" y="3039698"/>
            <a:chExt cx="1640081" cy="824929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 flipH="1">
              <a:off x="8178991" y="3039698"/>
              <a:ext cx="1640081" cy="824929"/>
            </a:xfrm>
            <a:prstGeom prst="wedgeEllipseCallout">
              <a:avLst>
                <a:gd name="adj1" fmla="val -60439"/>
                <a:gd name="adj2" fmla="val 360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71480" y="3229662"/>
              <a:ext cx="1055103" cy="4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0115" flipH="1">
            <a:off x="4890788" y="4374159"/>
            <a:ext cx="253078" cy="253078"/>
          </a:xfrm>
          <a:prstGeom prst="rect">
            <a:avLst/>
          </a:prstGeom>
        </p:spPr>
      </p:pic>
      <p:cxnSp>
        <p:nvCxnSpPr>
          <p:cNvPr id="30" name="直線接點 29"/>
          <p:cNvCxnSpPr/>
          <p:nvPr/>
        </p:nvCxnSpPr>
        <p:spPr>
          <a:xfrm>
            <a:off x="2896637" y="3228017"/>
            <a:ext cx="0" cy="1982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28" y="4636441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接點 25"/>
          <p:cNvCxnSpPr/>
          <p:nvPr/>
        </p:nvCxnSpPr>
        <p:spPr>
          <a:xfrm>
            <a:off x="3404675" y="4396082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39" y="4001562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622844" y="5505234"/>
            <a:ext cx="356108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當黑機選擇連</a:t>
            </a:r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網路線上網時，將路由側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面按鈕切換到“AP”位置，等候AP圓圈由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紅色變成綠色時，按下綠色圓圈進入設定。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8698063" y="2698495"/>
            <a:ext cx="409253" cy="41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9589437" y="5551996"/>
            <a:ext cx="2316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根據黑機上網方式的要求，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選擇對應的連線模式。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32355" y="471897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Or</a:t>
            </a:r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1361440" y="1307465"/>
            <a:ext cx="31464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AP模式的架設和</a:t>
            </a:r>
            <a:r>
              <a:rPr 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設</a:t>
            </a: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定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字方塊 1"/>
          <p:cNvSpPr txBox="1"/>
          <p:nvPr/>
        </p:nvSpPr>
        <p:spPr>
          <a:xfrm>
            <a:off x="321123" y="273826"/>
            <a:ext cx="12560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 descr="C:\Users\Fan\Desktop\17版使用者盒说明书\17图片档\新建文件夹 (2)\IMG_1042.PNGIMG_10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84005" y="2028190"/>
            <a:ext cx="2942590" cy="2324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Fan\Desktop\国际专案包图片\IMG_1289.PNGIMG_128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62880" y="1225550"/>
            <a:ext cx="2548255" cy="43624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86528" y="2094811"/>
            <a:ext cx="4123635" cy="34958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85" y="3616411"/>
            <a:ext cx="2476190" cy="100952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80153" y="2200114"/>
            <a:ext cx="1896666" cy="1049314"/>
            <a:chOff x="-56577" y="1712136"/>
            <a:chExt cx="1725712" cy="889452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flipH="1">
              <a:off x="-56577" y="1712136"/>
              <a:ext cx="1725712" cy="889452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图片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84" y="1906711"/>
              <a:ext cx="1110191" cy="50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1837345" y="4585120"/>
            <a:ext cx="319114" cy="31911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40" y="4783449"/>
            <a:ext cx="966245" cy="735652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8" y="493415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3060668" y="4625935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948449" y="1225308"/>
            <a:ext cx="339979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WISP模式的架設和設定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98" y="4466556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4857712" y="5654387"/>
            <a:ext cx="373888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當黑機選擇無線網路上網時，將路由側面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按鈕切換到“WISP”位置，等候Wi-Fi圓圈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由紅色變成綠色時，按下綠色圓圈進入設定。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850837" y="5640408"/>
            <a:ext cx="32054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選擇正確的無線網</a:t>
            </a:r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路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名稱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，輸入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密碼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CN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按下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連接</a:t>
            </a:r>
            <a:r>
              <a:rPr lang="en-US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按鈕進行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連</a:t>
            </a:r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線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●</a:t>
            </a:r>
            <a:r>
              <a:rPr lang="en-US" altLang="zh-CN" sz="1400" dirty="0" err="1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WiFi</a:t>
            </a:r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設定連接後會暫時中斷</a:t>
            </a:r>
            <a:endParaRPr lang="en-US" altLang="zh-CN" sz="1400" dirty="0" smtClean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Microsoft Himalaya" panose="01010100010101010101" pitchFamily="2" charset="0"/>
            </a:endParaRPr>
          </a:p>
          <a:p>
            <a:pPr algn="l" fontAlgn="auto"/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請等待</a:t>
            </a:r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30</a:t>
            </a:r>
            <a:r>
              <a:rPr lang="zh-CN" altLang="en-US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</a:rPr>
              <a:t>秒後再重新登入黑機</a:t>
            </a:r>
            <a:endParaRPr lang="zh-TW" altLang="zh-TW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8087360" y="3366135"/>
            <a:ext cx="367665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"/>
          <p:cNvSpPr txBox="1"/>
          <p:nvPr/>
        </p:nvSpPr>
        <p:spPr>
          <a:xfrm>
            <a:off x="321123" y="273826"/>
            <a:ext cx="12560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 descr="C:\Users\Fan\Desktop\17版使用者盒说明书\17图片档\新建文件夹 (3)\IMG_1065.PNGIMG_106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96630" y="2545715"/>
            <a:ext cx="3248025" cy="2183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48665" y="5835015"/>
            <a:ext cx="293751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Microsoft Himalaya" panose="01010100010101010101" pitchFamily="2" charset="0"/>
                <a:sym typeface="+mn-ea"/>
              </a:rPr>
              <a:t>●</a:t>
            </a:r>
            <a:r>
              <a:rPr sz="140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黑機會自動記錄連接過的WIFI密碼，並在畫面上顯示您目前所連接的WiFi</a:t>
            </a:r>
            <a:endParaRPr sz="140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国际专案包图片\IMG_1291.PNGIMG_129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74193" y="1120140"/>
            <a:ext cx="2531110" cy="43491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群組 6"/>
          <p:cNvGrpSpPr/>
          <p:nvPr/>
        </p:nvGrpSpPr>
        <p:grpSpPr>
          <a:xfrm>
            <a:off x="1706209" y="2342490"/>
            <a:ext cx="1807054" cy="923761"/>
            <a:chOff x="1196623" y="3633413"/>
            <a:chExt cx="1807054" cy="92376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 flipH="1">
              <a:off x="1196623" y="3633413"/>
              <a:ext cx="1807054" cy="923761"/>
            </a:xfrm>
            <a:prstGeom prst="wedgeEllipseCallout">
              <a:avLst>
                <a:gd name="adj1" fmla="val -25218"/>
                <a:gd name="adj2" fmla="val 947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图片 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8890" y="3831127"/>
              <a:ext cx="1162520" cy="52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08" y="3572189"/>
            <a:ext cx="2476190" cy="100952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596435" y="2215747"/>
            <a:ext cx="4026703" cy="33494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915" y="2342490"/>
            <a:ext cx="1232223" cy="12322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292" flipH="1">
            <a:off x="4227980" y="2319308"/>
            <a:ext cx="513644" cy="51364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32" y="4748425"/>
            <a:ext cx="966245" cy="735652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4" y="4870206"/>
            <a:ext cx="270581" cy="5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928856" y="1003348"/>
            <a:ext cx="339979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3G/4G模式的架設和設定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51" flipH="1">
            <a:off x="2787737" y="4533865"/>
            <a:ext cx="319114" cy="31911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772787" y="5469177"/>
            <a:ext cx="2938780" cy="94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當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黑機</a:t>
            </a:r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選擇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3/4G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連線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上網</a:t>
            </a:r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時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將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路由側面</a:t>
            </a:r>
            <a:r>
              <a:rPr lang="zh-CN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按鈕切換到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等候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3/4G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圓圈由紅色變成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綠色時</a:t>
            </a:r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en-US" altLang="zh-TW" sz="14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lang="zh-TW" altLang="zh-TW" sz="1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直接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插入</a:t>
            </a:r>
            <a:r>
              <a:rPr lang="en-US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3G/4G</a:t>
            </a:r>
            <a:r>
              <a:rPr lang="zh-TW" altLang="zh-TW" sz="1400" dirty="0">
                <a:latin typeface="幼圆" panose="02010509060101010101" pitchFamily="49" charset="-122"/>
                <a:ea typeface="幼圆" panose="02010509060101010101" pitchFamily="49" charset="-122"/>
              </a:rPr>
              <a:t>網卡即可上網。</a:t>
            </a:r>
            <a:endParaRPr lang="zh-TW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Picture 2" descr="http://images.clipartlogo.com/files/images/39/390564/cursor-hand-clip-art_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264" y="4581465"/>
            <a:ext cx="238593" cy="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"/>
          <p:cNvSpPr txBox="1"/>
          <p:nvPr/>
        </p:nvSpPr>
        <p:spPr>
          <a:xfrm>
            <a:off x="321123" y="273826"/>
            <a:ext cx="12560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国际专案包图片\IMG_1295.PNGIMG_129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733952" y="1530033"/>
            <a:ext cx="3487420" cy="342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565307" y="5560617"/>
            <a:ext cx="56057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/>
            <a:r>
              <a:rPr sz="1400" dirty="0">
                <a:latin typeface="幼圆" panose="02010509060101010101" pitchFamily="49" charset="-122"/>
                <a:ea typeface="幼圆" panose="02010509060101010101" pitchFamily="49" charset="-122"/>
              </a:rPr>
              <a:t>當某些網站連接不上時，可能是因為DNS被汙染所造成。此時可嘗試</a:t>
            </a:r>
            <a:endParaRPr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 fontAlgn="auto"/>
            <a:r>
              <a:rPr sz="1400" dirty="0">
                <a:latin typeface="幼圆" panose="02010509060101010101" pitchFamily="49" charset="-122"/>
                <a:ea typeface="幼圆" panose="02010509060101010101" pitchFamily="49" charset="-122"/>
              </a:rPr>
              <a:t>按下“DNS污染修復步驟”，顯示的內容會引導您如何解除此種狀況。</a:t>
            </a: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"/>
          <p:cNvSpPr txBox="1"/>
          <p:nvPr/>
        </p:nvSpPr>
        <p:spPr>
          <a:xfrm>
            <a:off x="321123" y="273826"/>
            <a:ext cx="12560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图片 2" descr="C:\Users\Fan\Desktop\国际专案包图片\IMG_1293.PNGIMG_12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4916" y="1171209"/>
            <a:ext cx="2302510" cy="3952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74395" y="937260"/>
            <a:ext cx="18681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DNS</a:t>
            </a: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污染修復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95675" y="3472815"/>
            <a:ext cx="1720215" cy="354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2380" y="3436620"/>
            <a:ext cx="401320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Fan\Desktop\国际专案包图片\IMG_1294.PNGIMG_129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97433" y="1186180"/>
            <a:ext cx="2281555" cy="3952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12" name="直線接點 11"/>
          <p:cNvCxnSpPr/>
          <p:nvPr/>
        </p:nvCxnSpPr>
        <p:spPr>
          <a:xfrm>
            <a:off x="4051153" y="4574681"/>
            <a:ext cx="0" cy="23748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653957" y="5560617"/>
            <a:ext cx="942848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智慧分流採用的是網域名稱進行負載平衡，系統已內建大陸大部分的主流網站，您可以自行編輯將常使用的網站加入。</a:t>
            </a:r>
            <a:endParaRPr lang="zh-CN" altLang="en-US" sz="14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字方塊 1"/>
          <p:cNvSpPr txBox="1"/>
          <p:nvPr/>
        </p:nvSpPr>
        <p:spPr>
          <a:xfrm>
            <a:off x="321123" y="273826"/>
            <a:ext cx="12560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使用</a:t>
            </a:r>
            <a:r>
              <a:rPr lang="en-US" altLang="zh-TW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VPN</a:t>
            </a:r>
            <a:endParaRPr lang="zh-TW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76541" y="6454402"/>
            <a:ext cx="48691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Zebra</a:t>
            </a:r>
            <a:r>
              <a:rPr lang="zh-CN" altLang="en-US" dirty="0" err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官方網站</a:t>
            </a:r>
            <a:r>
              <a:rPr lang="zh-CN" altLang="en-US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：http://www.zebravpnbox.com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3" name="图片 2" descr="C:\Users\Fan\Desktop\国际专案包图片\IMG_1293.PNGIMG_12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4916" y="1186449"/>
            <a:ext cx="2302510" cy="3952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133475" y="937260"/>
            <a:ext cx="140716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b="1">
                <a:latin typeface="幼圆" panose="02010509060101010101" pitchFamily="49" charset="-122"/>
                <a:ea typeface="幼圆" panose="02010509060101010101" pitchFamily="49" charset="-122"/>
              </a:rPr>
              <a:t>智慧分流</a:t>
            </a:r>
            <a:endParaRPr lang="zh-CN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96310" y="4075430"/>
            <a:ext cx="1720215" cy="354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6" name="Picture 2" descr="C:\Users\Kevin\AppData\Local\Microsoft\Windows\INetCache\IE\S7B4GHBB\radacina-cursor-han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7140" y="3985895"/>
            <a:ext cx="401320" cy="5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3933</Words>
  <Application>WPS 演示</Application>
  <PresentationFormat>宽屏</PresentationFormat>
  <Paragraphs>176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49" baseType="lpstr">
      <vt:lpstr>Arial</vt:lpstr>
      <vt:lpstr>宋体</vt:lpstr>
      <vt:lpstr>Wingdings</vt:lpstr>
      <vt:lpstr>幼圆</vt:lpstr>
      <vt:lpstr>PMingLiU</vt:lpstr>
      <vt:lpstr>Microsoft JhengHei</vt:lpstr>
      <vt:lpstr>Microsoft Himalaya</vt:lpstr>
      <vt:lpstr>Calibri</vt:lpstr>
      <vt:lpstr>微软雅黑</vt:lpstr>
      <vt:lpstr>Calibri Light</vt:lpstr>
      <vt:lpstr>PMingLiU</vt:lpstr>
      <vt:lpstr>MingLiU-ExtB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PMingLiU-ExtB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</dc:creator>
  <cp:lastModifiedBy>Fan</cp:lastModifiedBy>
  <cp:revision>4</cp:revision>
  <dcterms:created xsi:type="dcterms:W3CDTF">2017-03-24T05:51:00Z</dcterms:created>
  <dcterms:modified xsi:type="dcterms:W3CDTF">2017-05-03T06:42:55Z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