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7" r:id="rId3"/>
    <p:sldId id="277" r:id="rId4"/>
    <p:sldId id="276" r:id="rId5"/>
    <p:sldId id="278" r:id="rId6"/>
    <p:sldId id="279" r:id="rId7"/>
    <p:sldId id="280" r:id="rId8"/>
    <p:sldId id="281" r:id="rId9"/>
    <p:sldId id="285" r:id="rId10"/>
    <p:sldId id="283" r:id="rId11"/>
    <p:sldId id="284" r:id="rId12"/>
    <p:sldId id="286" r:id="rId13"/>
    <p:sldId id="289" r:id="rId14"/>
    <p:sldId id="288" r:id="rId15"/>
    <p:sldId id="287" r:id="rId1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4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2" y="54"/>
      </p:cViewPr>
      <p:guideLst>
        <p:guide orient="horz" pos="2176"/>
        <p:guide pos="38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F8CB-20B7-4A0D-8281-2939D9EE9AE3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1C42-2901-476C-BA90-88CA9C83D570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F8CB-20B7-4A0D-8281-2939D9EE9AE3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1C42-2901-476C-BA90-88CA9C83D570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F8CB-20B7-4A0D-8281-2939D9EE9AE3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1C42-2901-476C-BA90-88CA9C83D570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F8CB-20B7-4A0D-8281-2939D9EE9AE3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1C42-2901-476C-BA90-88CA9C83D570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F8CB-20B7-4A0D-8281-2939D9EE9AE3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1C42-2901-476C-BA90-88CA9C83D570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F8CB-20B7-4A0D-8281-2939D9EE9AE3}" type="datetimeFigureOut">
              <a:rPr lang="zh-TW" altLang="en-US" smtClean="0"/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1C42-2901-476C-BA90-88CA9C83D570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F8CB-20B7-4A0D-8281-2939D9EE9AE3}" type="datetimeFigureOut">
              <a:rPr lang="zh-TW" altLang="en-US" smtClean="0"/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1C42-2901-476C-BA90-88CA9C83D570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F8CB-20B7-4A0D-8281-2939D9EE9AE3}" type="datetimeFigureOut">
              <a:rPr lang="zh-TW" altLang="en-US" smtClean="0"/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1C42-2901-476C-BA90-88CA9C83D570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F8CB-20B7-4A0D-8281-2939D9EE9AE3}" type="datetimeFigureOut">
              <a:rPr lang="zh-TW" altLang="en-US" smtClean="0"/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1C42-2901-476C-BA90-88CA9C83D570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F8CB-20B7-4A0D-8281-2939D9EE9AE3}" type="datetimeFigureOut">
              <a:rPr lang="zh-TW" altLang="en-US" smtClean="0"/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1C42-2901-476C-BA90-88CA9C83D570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F8CB-20B7-4A0D-8281-2939D9EE9AE3}" type="datetimeFigureOut">
              <a:rPr lang="zh-TW" altLang="en-US" smtClean="0"/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1C42-2901-476C-BA90-88CA9C83D570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2F8CB-20B7-4A0D-8281-2939D9EE9AE3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41C42-2901-476C-BA90-88CA9C83D570}" type="slidenum">
              <a:rPr lang="zh-TW" altLang="en-US" smtClean="0"/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jpeg"/><Relationship Id="rId8" Type="http://schemas.openxmlformats.org/officeDocument/2006/relationships/image" Target="../media/image34.png"/><Relationship Id="rId7" Type="http://schemas.openxmlformats.org/officeDocument/2006/relationships/image" Target="../media/image6.png"/><Relationship Id="rId6" Type="http://schemas.openxmlformats.org/officeDocument/2006/relationships/image" Target="../media/image2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2.png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10.png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2.png"/><Relationship Id="rId7" Type="http://schemas.openxmlformats.org/officeDocument/2006/relationships/image" Target="../media/image31.jpeg"/><Relationship Id="rId6" Type="http://schemas.openxmlformats.org/officeDocument/2006/relationships/image" Target="../media/image6.png"/><Relationship Id="rId5" Type="http://schemas.openxmlformats.org/officeDocument/2006/relationships/image" Target="../media/image30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29.jpeg"/><Relationship Id="rId1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5.png"/><Relationship Id="rId7" Type="http://schemas.openxmlformats.org/officeDocument/2006/relationships/image" Target="../media/image31.jpeg"/><Relationship Id="rId6" Type="http://schemas.openxmlformats.org/officeDocument/2006/relationships/image" Target="../media/image6.png"/><Relationship Id="rId5" Type="http://schemas.openxmlformats.org/officeDocument/2006/relationships/image" Target="../media/image29.jpeg"/><Relationship Id="rId4" Type="http://schemas.openxmlformats.org/officeDocument/2006/relationships/image" Target="../media/image34.png"/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3655690" y="2135483"/>
            <a:ext cx="217087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1200" dirty="0">
                <a:latin typeface="幼圆" panose="02010509060101010101" pitchFamily="49" charset="-122"/>
                <a:ea typeface="幼圆" panose="02010509060101010101" pitchFamily="49" charset="-122"/>
              </a:rPr>
              <a:t>黑</a:t>
            </a:r>
            <a:r>
              <a:rPr lang="zh-TW" altLang="en-US" sz="12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機 </a:t>
            </a:r>
            <a:r>
              <a:rPr lang="en-US" altLang="zh-TW" sz="12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(</a:t>
            </a:r>
            <a:r>
              <a:rPr lang="en-US" altLang="zh-TW" sz="1200" dirty="0" err="1" smtClean="0">
                <a:latin typeface="幼圆" panose="02010509060101010101" pitchFamily="49" charset="-122"/>
                <a:ea typeface="幼圆" panose="02010509060101010101" pitchFamily="49" charset="-122"/>
              </a:rPr>
              <a:t>MiniVPN_Black</a:t>
            </a:r>
            <a:r>
              <a:rPr lang="en-US" altLang="zh-TW" sz="12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endParaRPr lang="zh-TW" altLang="en-US" sz="1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840604" y="2132230"/>
            <a:ext cx="326980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白機 </a:t>
            </a:r>
            <a:r>
              <a:rPr lang="en-US" altLang="zh-TW" sz="12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(</a:t>
            </a:r>
            <a:r>
              <a:rPr lang="en-US" altLang="zh-TW" sz="1200" dirty="0" err="1" smtClean="0">
                <a:latin typeface="幼圆" panose="02010509060101010101" pitchFamily="49" charset="-122"/>
                <a:ea typeface="幼圆" panose="02010509060101010101" pitchFamily="49" charset="-122"/>
              </a:rPr>
              <a:t>MiniVPN_White</a:t>
            </a:r>
            <a:r>
              <a:rPr lang="en-US" altLang="zh-TW" sz="14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)</a:t>
            </a:r>
            <a:endParaRPr lang="zh-TW" altLang="en-US" sz="14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2838451" y="660847"/>
            <a:ext cx="1834253" cy="999014"/>
            <a:chOff x="2108669" y="368497"/>
            <a:chExt cx="1834253" cy="999014"/>
          </a:xfrm>
        </p:grpSpPr>
        <p:sp>
          <p:nvSpPr>
            <p:cNvPr id="9" name="AutoShape 2"/>
            <p:cNvSpPr>
              <a:spLocks noChangeArrowheads="1"/>
            </p:cNvSpPr>
            <p:nvPr/>
          </p:nvSpPr>
          <p:spPr bwMode="auto">
            <a:xfrm flipH="1">
              <a:off x="2108669" y="368497"/>
              <a:ext cx="1834253" cy="999014"/>
            </a:xfrm>
            <a:prstGeom prst="wedgeEllipseCallout">
              <a:avLst>
                <a:gd name="adj1" fmla="val -25218"/>
                <a:gd name="adj2" fmla="val 9473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TW" altLang="zh-TW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" name="图片 7"/>
            <p:cNvPicPr/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2435786" y="598549"/>
              <a:ext cx="1180018" cy="538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群組 12"/>
          <p:cNvGrpSpPr/>
          <p:nvPr/>
        </p:nvGrpSpPr>
        <p:grpSpPr>
          <a:xfrm>
            <a:off x="5061138" y="647200"/>
            <a:ext cx="1834253" cy="999014"/>
            <a:chOff x="2108669" y="368497"/>
            <a:chExt cx="1834253" cy="999014"/>
          </a:xfrm>
        </p:grpSpPr>
        <p:sp>
          <p:nvSpPr>
            <p:cNvPr id="14" name="AutoShape 2"/>
            <p:cNvSpPr>
              <a:spLocks noChangeArrowheads="1"/>
            </p:cNvSpPr>
            <p:nvPr/>
          </p:nvSpPr>
          <p:spPr bwMode="auto">
            <a:xfrm flipH="1">
              <a:off x="2108669" y="368497"/>
              <a:ext cx="1834253" cy="999014"/>
            </a:xfrm>
            <a:prstGeom prst="wedgeEllipseCallout">
              <a:avLst>
                <a:gd name="adj1" fmla="val -25218"/>
                <a:gd name="adj2" fmla="val 9473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TW" altLang="zh-TW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5" name="图片 7"/>
            <p:cNvPicPr/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2435786" y="598549"/>
              <a:ext cx="1180018" cy="538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917" y="4528324"/>
            <a:ext cx="393282" cy="776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305" y="4582344"/>
            <a:ext cx="1105832" cy="841927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94651" flipH="1">
            <a:off x="3114318" y="3290345"/>
            <a:ext cx="513644" cy="513644"/>
          </a:xfrm>
          <a:prstGeom prst="rect">
            <a:avLst/>
          </a:prstGeom>
        </p:spPr>
      </p:pic>
      <p:sp>
        <p:nvSpPr>
          <p:cNvPr id="16" name="文字方塊 15"/>
          <p:cNvSpPr txBox="1"/>
          <p:nvPr/>
        </p:nvSpPr>
        <p:spPr>
          <a:xfrm>
            <a:off x="3721710" y="4744490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幼圆" panose="02010509060101010101" pitchFamily="49" charset="-122"/>
                <a:ea typeface="幼圆" panose="02010509060101010101" pitchFamily="49" charset="-122"/>
              </a:rPr>
              <a:t>或者</a:t>
            </a:r>
            <a:endParaRPr lang="zh-TW" altLang="en-US" sz="12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034136" y="2321306"/>
            <a:ext cx="1550505" cy="1046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8511809" y="955342"/>
            <a:ext cx="1712737" cy="4749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中華電信數</a:t>
            </a:r>
            <a:r>
              <a:rPr lang="zh-CN" altLang="en-US" sz="1200" dirty="0">
                <a:latin typeface="幼圆" panose="02010509060101010101" pitchFamily="49" charset="-122"/>
                <a:ea typeface="幼圆" panose="02010509060101010101" pitchFamily="49" charset="-122"/>
              </a:rPr>
              <a:t>據機</a:t>
            </a:r>
            <a:r>
              <a:rPr lang="en-US" altLang="zh-TW" sz="12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(Public IP</a:t>
            </a:r>
            <a:r>
              <a:rPr lang="en-US" altLang="zh-TW" sz="12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endParaRPr lang="zh-TW" altLang="en-US" sz="1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0" y="336422"/>
            <a:ext cx="4128712" cy="158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</a:t>
            </a:r>
            <a:r>
              <a:rPr lang="en-US" altLang="zh-TW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VPN Settings</a:t>
            </a:r>
            <a:endParaRPr lang="en-US" altLang="zh-TW" sz="24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 </a:t>
            </a:r>
            <a:r>
              <a:rPr lang="en-US" altLang="zh-TW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❶ </a:t>
            </a:r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Equipment </a:t>
            </a:r>
            <a:endParaRPr lang="zh-TW" altLang="en-US" sz="24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  <a:p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connection diagram</a:t>
            </a:r>
            <a:endParaRPr lang="zh-TW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endParaRPr lang="zh-TW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529085" y="5324505"/>
            <a:ext cx="6286106" cy="902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0070C0"/>
                </a:solidFill>
                <a:latin typeface="幼圆" panose="02010509060101010101" pitchFamily="49" charset="-122"/>
                <a:ea typeface="Microsoft JhengHei" panose="020B0604030504040204" pitchFamily="34" charset="-120"/>
                <a:cs typeface="Microsoft Himalaya" panose="01010100010101010101" pitchFamily="2" charset="0"/>
              </a:rPr>
              <a:t>●</a:t>
            </a:r>
            <a:r>
              <a:rPr lang="en-US" altLang="zh-CN" sz="1600" dirty="0" smtClean="0">
                <a:latin typeface="幼圆" panose="02010509060101010101" pitchFamily="49" charset="-122"/>
                <a:ea typeface="Microsoft JhengHei" panose="020B0604030504040204" pitchFamily="34" charset="-120"/>
                <a:cs typeface="Microsoft Himalaya" panose="01010100010101010101" pitchFamily="2" charset="0"/>
              </a:rPr>
              <a:t> </a:t>
            </a:r>
            <a:r>
              <a:rPr lang="zh-CN" altLang="en-US" sz="1600" dirty="0" smtClean="0">
                <a:latin typeface="幼圆" panose="02010509060101010101" pitchFamily="49" charset="-122"/>
                <a:ea typeface="Microsoft JhengHei" panose="020B0604030504040204" pitchFamily="34" charset="-120"/>
                <a:cs typeface="Microsoft Himalaya" panose="01010100010101010101" pitchFamily="2" charset="0"/>
                <a:sym typeface="+mn-ea"/>
              </a:rPr>
              <a:t>Black and white machine connected，</a:t>
            </a:r>
            <a:r>
              <a:rPr lang="en-US" altLang="zh-CN" sz="1600" dirty="0" smtClean="0">
                <a:latin typeface="幼圆" panose="02010509060101010101" pitchFamily="49" charset="-122"/>
                <a:ea typeface="Microsoft JhengHei" panose="020B0604030504040204" pitchFamily="34" charset="-120"/>
                <a:cs typeface="Microsoft Himalaya" panose="01010100010101010101" pitchFamily="2" charset="0"/>
                <a:sym typeface="+mn-ea"/>
              </a:rPr>
              <a:t>w</a:t>
            </a:r>
            <a:r>
              <a:rPr sz="1600" dirty="0" smtClean="0">
                <a:latin typeface="幼圆" panose="02010509060101010101" pitchFamily="49" charset="-122"/>
                <a:ea typeface="Microsoft JhengHei" panose="020B0604030504040204" pitchFamily="34" charset="-120"/>
                <a:cs typeface="Microsoft Himalaya" panose="01010100010101010101" pitchFamily="2" charset="0"/>
                <a:sym typeface="+mn-ea"/>
              </a:rPr>
              <a:t>hite machine connected </a:t>
            </a:r>
            <a:r>
              <a:rPr lang="en-US" sz="1600" dirty="0" smtClean="0">
                <a:latin typeface="幼圆" panose="02010509060101010101" pitchFamily="49" charset="-122"/>
                <a:ea typeface="Microsoft JhengHei" panose="020B0604030504040204" pitchFamily="34" charset="-120"/>
                <a:cs typeface="Microsoft Himalaya" panose="01010100010101010101" pitchFamily="2" charset="0"/>
                <a:sym typeface="+mn-ea"/>
              </a:rPr>
              <a:t>modem</a:t>
            </a:r>
            <a:endParaRPr lang="en-US" sz="1600" dirty="0" smtClean="0">
              <a:latin typeface="幼圆" panose="02010509060101010101" pitchFamily="49" charset="-122"/>
              <a:ea typeface="Microsoft JhengHei" panose="020B0604030504040204" pitchFamily="34" charset="-120"/>
              <a:cs typeface="Microsoft Himalaya" panose="01010100010101010101" pitchFamily="2" charset="0"/>
            </a:endParaRPr>
          </a:p>
          <a:p>
            <a:endParaRPr lang="zh-CN" altLang="en-US" sz="2000" dirty="0">
              <a:latin typeface="Microsoft Himalaya" panose="01010100010101010101" pitchFamily="2" charset="0"/>
              <a:ea typeface="Microsoft JhengHei" panose="020B0604030504040204" pitchFamily="34" charset="-120"/>
              <a:cs typeface="Microsoft Himalaya" panose="01010100010101010101" pitchFamily="2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239250" y="474396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電腦</a:t>
            </a:r>
            <a:endParaRPr lang="zh-CN" altLang="en-US" sz="12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483826" y="4730843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手機</a:t>
            </a:r>
            <a:endParaRPr lang="zh-CN" altLang="en-US" sz="12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876541" y="6454402"/>
            <a:ext cx="4726940" cy="642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0070C0"/>
                </a:solidFill>
              </a:rPr>
              <a:t>Zebra</a:t>
            </a:r>
            <a:r>
              <a:rPr lang="zh-CN" altLang="en-US" dirty="0">
                <a:solidFill>
                  <a:srgbClr val="0070C0"/>
                </a:solidFill>
              </a:rPr>
              <a:t>官網地址：http://www.zebravpnbox.com/</a:t>
            </a:r>
            <a:endParaRPr lang="zh-CN" altLang="en-US" dirty="0">
              <a:solidFill>
                <a:srgbClr val="0070C0"/>
              </a:solidFill>
            </a:endParaRPr>
          </a:p>
          <a:p>
            <a:endParaRPr lang="zh-CN" altLang="en-US" dirty="0"/>
          </a:p>
        </p:txBody>
      </p:sp>
      <p:pic>
        <p:nvPicPr>
          <p:cNvPr id="1028" name="Picture 4" descr="C:\Users\james\Desktop\22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3019" y="1553977"/>
            <a:ext cx="6348412" cy="3797300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3848669" y="2456597"/>
            <a:ext cx="545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>
                <a:solidFill>
                  <a:schemeClr val="bg1"/>
                </a:solidFill>
              </a:rPr>
              <a:t>WAN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58102" y="2456597"/>
            <a:ext cx="464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>
                <a:solidFill>
                  <a:schemeClr val="bg1"/>
                </a:solidFill>
              </a:rPr>
              <a:t>LAN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29870" y="2457923"/>
            <a:ext cx="545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WAN</a:t>
            </a:r>
            <a:endParaRPr lang="zh-CN" altLang="en-US" sz="1000" dirty="0"/>
          </a:p>
        </p:txBody>
      </p:sp>
      <p:sp>
        <p:nvSpPr>
          <p:cNvPr id="36" name="TextBox 35"/>
          <p:cNvSpPr txBox="1"/>
          <p:nvPr/>
        </p:nvSpPr>
        <p:spPr>
          <a:xfrm>
            <a:off x="6239302" y="2457923"/>
            <a:ext cx="464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LAN</a:t>
            </a:r>
            <a:endParaRPr lang="zh-CN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Fan\Desktop\1.011版图片\IMG_0823.PNGIMG_082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867104" y="890856"/>
            <a:ext cx="2637503" cy="454406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grpSp>
        <p:nvGrpSpPr>
          <p:cNvPr id="7" name="群組 6"/>
          <p:cNvGrpSpPr/>
          <p:nvPr/>
        </p:nvGrpSpPr>
        <p:grpSpPr>
          <a:xfrm>
            <a:off x="1706209" y="2342490"/>
            <a:ext cx="1807054" cy="923761"/>
            <a:chOff x="1196623" y="3633413"/>
            <a:chExt cx="1807054" cy="923761"/>
          </a:xfrm>
        </p:grpSpPr>
        <p:sp>
          <p:nvSpPr>
            <p:cNvPr id="8" name="AutoShape 2"/>
            <p:cNvSpPr>
              <a:spLocks noChangeArrowheads="1"/>
            </p:cNvSpPr>
            <p:nvPr/>
          </p:nvSpPr>
          <p:spPr bwMode="auto">
            <a:xfrm flipH="1">
              <a:off x="1196623" y="3633413"/>
              <a:ext cx="1807054" cy="923761"/>
            </a:xfrm>
            <a:prstGeom prst="wedgeEllipseCallout">
              <a:avLst>
                <a:gd name="adj1" fmla="val -25218"/>
                <a:gd name="adj2" fmla="val 9473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9" name="图片 1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18890" y="3831127"/>
              <a:ext cx="1162520" cy="528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108" y="3572189"/>
            <a:ext cx="2476190" cy="1009524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596435" y="2215747"/>
            <a:ext cx="4026703" cy="33494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90915" y="2342490"/>
            <a:ext cx="1232223" cy="1232223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9292" flipH="1">
            <a:off x="4227980" y="2319308"/>
            <a:ext cx="513644" cy="513644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932" y="4748425"/>
            <a:ext cx="966245" cy="735652"/>
          </a:xfrm>
          <a:prstGeom prst="rect">
            <a:avLst/>
          </a:prstGeom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424" y="4870206"/>
            <a:ext cx="270581" cy="53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線接點 11"/>
          <p:cNvCxnSpPr/>
          <p:nvPr/>
        </p:nvCxnSpPr>
        <p:spPr>
          <a:xfrm>
            <a:off x="4051153" y="4574681"/>
            <a:ext cx="0" cy="23748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2154281" y="1003348"/>
            <a:ext cx="2948940" cy="1188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3G/4G</a:t>
            </a:r>
            <a:r>
              <a:rPr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 mode</a:t>
            </a:r>
            <a:endParaRPr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connection diagram</a:t>
            </a:r>
            <a:endParaRPr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endParaRPr lang="zh-TW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94651" flipH="1">
            <a:off x="2787737" y="4533865"/>
            <a:ext cx="319114" cy="319114"/>
          </a:xfrm>
          <a:prstGeom prst="rect">
            <a:avLst/>
          </a:prstGeom>
        </p:spPr>
      </p:pic>
      <p:sp>
        <p:nvSpPr>
          <p:cNvPr id="27" name="文字方塊 26"/>
          <p:cNvSpPr txBox="1"/>
          <p:nvPr/>
        </p:nvSpPr>
        <p:spPr>
          <a:xfrm>
            <a:off x="6286917" y="5565062"/>
            <a:ext cx="4361180" cy="944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Black </a:t>
            </a:r>
            <a:r>
              <a:rPr lang="en-US" sz="1400" dirty="0">
                <a:latin typeface="幼圆" panose="02010509060101010101" pitchFamily="49" charset="-122"/>
                <a:ea typeface="幼圆" panose="02010509060101010101" pitchFamily="49" charset="-122"/>
              </a:rPr>
              <a:t>maching </a:t>
            </a:r>
            <a:r>
              <a:rPr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use 3 / 4G card access,The route </a:t>
            </a:r>
            <a:endParaRPr altLang="zh-TW" sz="14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side paddles appropriated "3G / 4G" position,</a:t>
            </a:r>
            <a:endParaRPr altLang="zh-TW" sz="14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When the "3 / 4G" round is green,Directly </a:t>
            </a:r>
            <a:endParaRPr altLang="zh-TW" sz="14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into the 3G / 4G network card to the Internet.</a:t>
            </a:r>
            <a:endParaRPr altLang="zh-TW" sz="14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8" name="Picture 2" descr="http://images.clipartlogo.com/files/images/39/390564/cursor-hand-clip-art_f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149" y="4058860"/>
            <a:ext cx="238593" cy="31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字方塊 1"/>
          <p:cNvSpPr txBox="1"/>
          <p:nvPr/>
        </p:nvSpPr>
        <p:spPr>
          <a:xfrm>
            <a:off x="319853" y="273826"/>
            <a:ext cx="125857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VPN use</a:t>
            </a:r>
            <a:endParaRPr lang="en-US" altLang="zh-TW" sz="24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876541" y="6454402"/>
            <a:ext cx="4726940" cy="642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0070C0"/>
                </a:solidFill>
              </a:rPr>
              <a:t>Zebra</a:t>
            </a:r>
            <a:r>
              <a:rPr lang="zh-CN" altLang="en-US" dirty="0">
                <a:solidFill>
                  <a:srgbClr val="0070C0"/>
                </a:solidFill>
              </a:rPr>
              <a:t>官網地址：http://www.zebravpnbox.com/</a:t>
            </a:r>
            <a:endParaRPr lang="zh-CN" altLang="en-US" dirty="0">
              <a:solidFill>
                <a:srgbClr val="0070C0"/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\Users\Fan\Desktop\1.011版图片\IMG_0814.PNGIMG_081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242532" y="1175117"/>
            <a:ext cx="2419048" cy="416179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文字方塊 1"/>
          <p:cNvSpPr txBox="1"/>
          <p:nvPr/>
        </p:nvSpPr>
        <p:spPr>
          <a:xfrm>
            <a:off x="648970" y="1978025"/>
            <a:ext cx="288798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VPN connection</a:t>
            </a:r>
            <a:endParaRPr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58445" y="2435225"/>
            <a:ext cx="3863975" cy="2560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dirty="0">
                <a:latin typeface="幼圆" panose="02010509060101010101" pitchFamily="49" charset="-122"/>
                <a:ea typeface="幼圆" panose="02010509060101010101" pitchFamily="49" charset="-122"/>
              </a:rPr>
              <a:t>Even after the black machine on the network,Such as the VPN is not connected,Click the "Connect" button to connect VPN.</a:t>
            </a:r>
            <a:endParaRPr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dirty="0">
                <a:latin typeface="幼圆" panose="02010509060101010101" pitchFamily="49" charset="-122"/>
                <a:ea typeface="幼圆" panose="02010509060101010101" pitchFamily="49" charset="-122"/>
              </a:rPr>
              <a:t>Get the location of the black machine after a successful connection.At this point, congratulations you are connected is completed.</a:t>
            </a:r>
            <a:endParaRPr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4098" name="Picture 2" descr="C:\Users\Kevin\AppData\Local\Microsoft\Windows\INetCache\IE\S7B4GHBB\radacina-cursor-hand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87641" y="2410903"/>
            <a:ext cx="197381" cy="25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1"/>
          <p:cNvSpPr txBox="1"/>
          <p:nvPr/>
        </p:nvSpPr>
        <p:spPr>
          <a:xfrm>
            <a:off x="474400" y="406593"/>
            <a:ext cx="125857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VPN use</a:t>
            </a:r>
            <a:endParaRPr lang="en-US" altLang="zh-TW" sz="24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" name="向右箭號 14"/>
          <p:cNvSpPr/>
          <p:nvPr/>
        </p:nvSpPr>
        <p:spPr>
          <a:xfrm>
            <a:off x="7143153" y="2784889"/>
            <a:ext cx="326593" cy="370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图片 8" descr="C:\Users\Fan\Desktop\1.011版图片\IMG_0824.PNGIMG_082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44105" y="1184959"/>
            <a:ext cx="2411976" cy="414210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3876541" y="6454402"/>
            <a:ext cx="4726940" cy="642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0070C0"/>
                </a:solidFill>
              </a:rPr>
              <a:t>Zebra</a:t>
            </a:r>
            <a:r>
              <a:rPr lang="zh-CN" altLang="en-US" dirty="0">
                <a:solidFill>
                  <a:srgbClr val="0070C0"/>
                </a:solidFill>
              </a:rPr>
              <a:t>官網地址：http://www.zebravpnbox.com/</a:t>
            </a:r>
            <a:endParaRPr lang="zh-CN" altLang="en-US" dirty="0">
              <a:solidFill>
                <a:srgbClr val="0070C0"/>
              </a:solidFill>
            </a:endParaRPr>
          </a:p>
          <a:p>
            <a:endParaRPr lang="zh-CN" altLang="en-US" dirty="0"/>
          </a:p>
        </p:txBody>
      </p:sp>
      <p:pic>
        <p:nvPicPr>
          <p:cNvPr id="3" name="Picture 2" descr="C:\Users\Kevin\AppData\Local\Microsoft\Windows\INetCache\IE\S7B4GHBB\radacina-cursor-hand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13136" y="2313748"/>
            <a:ext cx="197381" cy="25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8934" y="394692"/>
            <a:ext cx="113157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altLang="zh-CN" dirty="0" smtClean="0"/>
          </a:p>
          <a:p>
            <a:pPr algn="l"/>
            <a:endParaRPr lang="zh-CN" altLang="en-US" dirty="0"/>
          </a:p>
          <a:p>
            <a:pPr algn="l"/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Q: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 在台灣安裝黑白機，是否有甚麼限制？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A: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 由於要建立個人專屬的VPN，必須要在台灣有公網IP (Public IP)，只需要打電話給中華電信確認，一般而言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只要您是申請中華電信、台灣固網都可以有公網IP (Public IP)，如果不確定您的上網服務是否有Public IP，請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洽詢您的網路服務提供業者。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Q: 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請問當我使用黑機在大陸的時候，也一定要有公網IP嗎?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A: 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不需要，只需要在台灣有公網IP給白機即可，黑機不管在Wi-Fi，有線網路，或者搭配我們指定型號的4G網卡 (華為</a:t>
            </a:r>
            <a:r>
              <a:rPr lang="en-US" altLang="zh-CN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E3372h-607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)，只要能夠上網，就能夠跟白機取得VPN連線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Q: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 如果我是中華電信的使用者，請問在用黑白機的時候，如何設定PPPoE的帳號密碼呢?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endParaRPr lang="zh-CN" altLang="en-US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A: 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中華電信給你的「Hinet寬頻帳號卡」，如右圖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PPPoE帳號 =  XXXXXX@hinet.net   XXXXXX=客戶號碼  (非固定制公網IP)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PPPoE帳號 =  XXXXXX@ip.hinet.net  XXXXXX=客戶號碼 (固定制公網IP)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PPPoE密碼 =   客戶密碼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" name="圖片 8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8458200" y="4945182"/>
            <a:ext cx="3016875" cy="1509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3876541" y="6454402"/>
            <a:ext cx="4726940" cy="642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0070C0"/>
                </a:solidFill>
              </a:rPr>
              <a:t>Zebra</a:t>
            </a:r>
            <a:r>
              <a:rPr lang="zh-CN" altLang="en-US" dirty="0">
                <a:solidFill>
                  <a:srgbClr val="0070C0"/>
                </a:solidFill>
              </a:rPr>
              <a:t>官網地址：http://www.zebravpnbox.com/</a:t>
            </a:r>
            <a:endParaRPr lang="zh-CN" altLang="en-US" dirty="0">
              <a:solidFill>
                <a:srgbClr val="0070C0"/>
              </a:solidFill>
            </a:endParaRPr>
          </a:p>
          <a:p>
            <a:endParaRPr lang="zh-CN" altLang="en-US" dirty="0"/>
          </a:p>
        </p:txBody>
      </p:sp>
      <p:sp>
        <p:nvSpPr>
          <p:cNvPr id="5" name="文字方塊 1"/>
          <p:cNvSpPr txBox="1"/>
          <p:nvPr/>
        </p:nvSpPr>
        <p:spPr>
          <a:xfrm>
            <a:off x="390990" y="406593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常見問題</a:t>
            </a:r>
            <a:endParaRPr lang="zh-TW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42515" y="370840"/>
            <a:ext cx="2234565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endParaRPr lang="en-US" altLang="zh-CN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Q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: 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非固定或者固定制公網IP哪一種搭配黑白機最好用呢?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A: 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黑白機搭配固定制公網IP可以讓您的大陸連線最為穩定，但是需要上網跟中華電信進行申請，申請方式如下: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      前往中華電信或Sonet申請的網頁上，填入一些簡單的資料，就會立即配發一個固定IP給你了，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      全程不用5分鐘，非常的簡單，而申請的網址如下：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      1.Hinet : http://service.hinet.net/2004/adslstaticip.php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      2.Sonet : http://www.so-net.net.tw/service/member/pppoe_fixip.htmloff120521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以中華電信為例，我們來做個教學。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Step 1. 首先連線到「中華電信申請固定IP的網頁」，接著點擊最下方的〔我同意接受本契約條款」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Step 2. 接著輸入中華電信所給你的「Hinet寬頻帳號卡」背後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             的客戶號碼(HN號碼)及客戶密碼，並且按下〔確認〕，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             如右圖：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dirty="0" smtClean="0">
                <a:latin typeface="幼圆" panose="02010509060101010101" pitchFamily="49" charset="-122"/>
                <a:ea typeface="幼圆" panose="02010509060101010101" pitchFamily="49" charset="-122"/>
              </a:rPr>
              <a:t>Step 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3. 接著可以看到我們目前IP配發的狀態，是「八個動態IP」，因此請勾選「變更成一個固定IP+七個動態IP」，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並請在「聯絡信箱」中輸入您的聯絡信箱(在申請之後，會寄固定ip的資訊給你備份)，最後再點擊〔確定〕。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Step 4. 接著就設定完成了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4801" y="4114800"/>
            <a:ext cx="4889859" cy="12897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660" y="3699387"/>
            <a:ext cx="3444820" cy="170516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876541" y="6454402"/>
            <a:ext cx="4726940" cy="642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0070C0"/>
                </a:solidFill>
              </a:rPr>
              <a:t>Zebra</a:t>
            </a:r>
            <a:r>
              <a:rPr lang="zh-CN" altLang="en-US" dirty="0">
                <a:solidFill>
                  <a:srgbClr val="0070C0"/>
                </a:solidFill>
              </a:rPr>
              <a:t>官網地址：http://www.zebravpnbox.com/</a:t>
            </a:r>
            <a:endParaRPr lang="zh-CN" altLang="en-US" dirty="0">
              <a:solidFill>
                <a:srgbClr val="0070C0"/>
              </a:solidFill>
            </a:endParaRPr>
          </a:p>
          <a:p>
            <a:endParaRPr lang="zh-CN" altLang="en-US" dirty="0"/>
          </a:p>
        </p:txBody>
      </p:sp>
      <p:sp>
        <p:nvSpPr>
          <p:cNvPr id="8" name="文字方塊 1"/>
          <p:cNvSpPr txBox="1"/>
          <p:nvPr/>
        </p:nvSpPr>
        <p:spPr>
          <a:xfrm>
            <a:off x="390990" y="406593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常見問題</a:t>
            </a:r>
            <a:endParaRPr lang="zh-TW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90990" y="868258"/>
            <a:ext cx="1089088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Q: 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而在申請好固定IP之後，撥號時要如何設定才能取得固定公網IP？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A: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 使用固定IP的方式，和以往您撥號的方式，會有一點點不一樣，以中華電信的來說，原本您都是用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「12345678@hinet.net」來當作撥號的帳號名稱，來取得一個「浮動IP位址」，而如果您想要在撥號後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取得一個固定IP位址的話，就要改用「12345678@ip.hinet.net」，注意到有什麼不同了嗎？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多了「ip.」這三個文字，只要在撥號時，用這個名稱撥號，所得到的IP就會是專屬於你自己的固定IP。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Sonet也是一樣的，只要你在撥號時，使用「帳號@ip.so-net.net.tw 」這個名稱來撥號，那也會得到固定IP位址。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endParaRPr lang="en-US" altLang="zh-CN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Q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: </a:t>
            </a:r>
            <a:r>
              <a:rPr lang="zh-CN" altLang="en-US" dirty="0">
                <a:solidFill>
                  <a:schemeClr val="tx1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</a:rPr>
              <a:t>忘記密碼怎麼辦？</a:t>
            </a:r>
            <a:endParaRPr lang="zh-CN" altLang="en-US" dirty="0">
              <a:solidFill>
                <a:schemeClr val="tx1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endParaRPr lang="zh-CN" alt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A: </a:t>
            </a:r>
            <a:r>
              <a:rPr lang="zh-CN" altLang="en-US" dirty="0">
                <a:solidFill>
                  <a:schemeClr val="tx1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</a:rPr>
              <a:t>路由器的初始用戶名是：admin 密碼是：admin。長按Reset鍵10秒可恢復出廠設置，但是VPN需要重新設定，慎重使用</a:t>
            </a:r>
            <a:r>
              <a:rPr lang="zh-CN" altLang="en-US" dirty="0" smtClean="0">
                <a:solidFill>
                  <a:schemeClr val="tx1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  <a:endParaRPr lang="en-US" altLang="zh-CN" dirty="0" smtClean="0">
              <a:solidFill>
                <a:schemeClr val="tx1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endParaRPr lang="en-US" altLang="zh-CN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Q:</a:t>
            </a:r>
            <a:r>
              <a:rPr lang="zh-CN" altLang="en-US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在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沒有交流電源的情況下可以使用嗎？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A:</a:t>
            </a:r>
            <a:r>
              <a:rPr lang="zh-CN" altLang="en-US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可以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，您可以在任何地方使用MiniVPN路由+移動電源（5V2A）+3G/4G dongle的組合方式進行上網</a:t>
            </a:r>
            <a:r>
              <a:rPr lang="zh-CN" altLang="en-US" dirty="0" smtClean="0"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  <a:endParaRPr lang="en-US" altLang="zh-CN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endParaRPr lang="en-US" altLang="zh-CN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如有更多问题请登录官网查询</a:t>
            </a:r>
            <a:endParaRPr lang="en-US" altLang="zh-CN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endParaRPr lang="en-US" altLang="zh-CN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endParaRPr lang="zh-CN" altLang="en-US" dirty="0"/>
          </a:p>
          <a:p>
            <a:pPr algn="l"/>
            <a:endParaRPr lang="zh-CN" altLang="en-US" dirty="0">
              <a:solidFill>
                <a:schemeClr val="tx1"/>
              </a:solidFill>
              <a:effectLst/>
            </a:endParaRPr>
          </a:p>
          <a:p>
            <a:pPr algn="l"/>
            <a:endParaRPr lang="zh-CN" altLang="en-US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l"/>
            <a:endParaRPr lang="zh-CN" altLang="en-US" dirty="0"/>
          </a:p>
        </p:txBody>
      </p:sp>
      <p:sp>
        <p:nvSpPr>
          <p:cNvPr id="5" name="文字方塊 1"/>
          <p:cNvSpPr txBox="1"/>
          <p:nvPr/>
        </p:nvSpPr>
        <p:spPr>
          <a:xfrm>
            <a:off x="390990" y="406593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常見問題</a:t>
            </a:r>
            <a:endParaRPr lang="zh-TW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76541" y="6454402"/>
            <a:ext cx="4726940" cy="642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0070C0"/>
                </a:solidFill>
              </a:rPr>
              <a:t>Zebra</a:t>
            </a:r>
            <a:r>
              <a:rPr lang="zh-CN" altLang="en-US" dirty="0">
                <a:solidFill>
                  <a:srgbClr val="0070C0"/>
                </a:solidFill>
              </a:rPr>
              <a:t>官網地址：http://www.zebravpnbox.com/</a:t>
            </a:r>
            <a:endParaRPr lang="zh-CN" altLang="en-US" dirty="0">
              <a:solidFill>
                <a:srgbClr val="0070C0"/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58857" y="339028"/>
            <a:ext cx="4471988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VPN </a:t>
            </a:r>
            <a:r>
              <a:rPr lang="en-US" altLang="zh-TW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Settings</a:t>
            </a:r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endParaRPr lang="en-US" altLang="zh-TW" sz="24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en-US" altLang="zh-TW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❷ </a:t>
            </a:r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Settings step</a:t>
            </a:r>
            <a:endParaRPr lang="zh-TW" altLang="en-US" sz="24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213828" y="4547038"/>
            <a:ext cx="5872480" cy="8229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600" dirty="0">
                <a:latin typeface="幼圆" panose="02010509060101010101" pitchFamily="49" charset="-122"/>
                <a:ea typeface="Microsoft JhengHei" panose="020B0604030504040204" pitchFamily="34" charset="-120"/>
              </a:rPr>
              <a:t>Open your mobile browser</a:t>
            </a:r>
            <a:r>
              <a:rPr lang="en-US" altLang="zh-TW" sz="1600" dirty="0">
                <a:latin typeface="幼圆" panose="02010509060101010101" pitchFamily="49" charset="-122"/>
                <a:ea typeface="Microsoft JhengHei" panose="020B0604030504040204" pitchFamily="34" charset="-120"/>
              </a:rPr>
              <a:t>,enter 10.20.30.1or minivpn.com,</a:t>
            </a:r>
            <a:endParaRPr lang="en-US" altLang="zh-TW" sz="1600" dirty="0">
              <a:latin typeface="幼圆" panose="02010509060101010101" pitchFamily="49" charset="-122"/>
              <a:ea typeface="Microsoft JhengHei" panose="020B0604030504040204" pitchFamily="34" charset="-120"/>
            </a:endParaRPr>
          </a:p>
          <a:p>
            <a:pPr algn="ctr"/>
            <a:r>
              <a:rPr lang="en-US" altLang="zh-TW" sz="1600" dirty="0">
                <a:latin typeface="幼圆" panose="02010509060101010101" pitchFamily="49" charset="-122"/>
                <a:ea typeface="Microsoft JhengHei" panose="020B0604030504040204" pitchFamily="34" charset="-120"/>
              </a:rPr>
              <a:t>enter the black maching's passwordto landing page</a:t>
            </a:r>
            <a:endParaRPr lang="en-US" altLang="zh-TW" sz="1600" dirty="0">
              <a:latin typeface="幼圆" panose="02010509060101010101" pitchFamily="49" charset="-122"/>
              <a:ea typeface="Microsoft JhengHei" panose="020B0604030504040204" pitchFamily="34" charset="-120"/>
            </a:endParaRPr>
          </a:p>
          <a:p>
            <a:pPr algn="ctr"/>
            <a:r>
              <a:rPr lang="en-US" altLang="zh-TW" sz="1600" dirty="0">
                <a:latin typeface="幼圆" panose="02010509060101010101" pitchFamily="49" charset="-122"/>
                <a:ea typeface="Microsoft JhengHei" panose="020B0604030504040204" pitchFamily="34" charset="-120"/>
              </a:rPr>
              <a:t>(Default account/password</a:t>
            </a:r>
            <a:r>
              <a:rPr lang="zh-CN" altLang="en-US" sz="1600" dirty="0">
                <a:latin typeface="幼圆" panose="02010509060101010101" pitchFamily="49" charset="-122"/>
                <a:ea typeface="宋体" panose="02010600030101010101" pitchFamily="2" charset="-122"/>
              </a:rPr>
              <a:t>：</a:t>
            </a:r>
            <a:r>
              <a:rPr lang="en-US" altLang="zh-CN" sz="1600" dirty="0">
                <a:latin typeface="幼圆" panose="02010509060101010101" pitchFamily="49" charset="-122"/>
                <a:ea typeface="宋体" panose="02010600030101010101" pitchFamily="2" charset="-122"/>
              </a:rPr>
              <a:t>admin/admin)</a:t>
            </a:r>
            <a:endParaRPr lang="en-US" altLang="zh-CN" sz="1600" dirty="0">
              <a:latin typeface="幼圆" panose="02010509060101010101" pitchFamily="49" charset="-122"/>
              <a:ea typeface="宋体" panose="02010600030101010101" pitchFamily="2" charset="-122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650512" y="4300817"/>
            <a:ext cx="3637280" cy="1310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TW" altLang="en-US" sz="1600" dirty="0" smtClean="0">
                <a:solidFill>
                  <a:srgbClr val="0070C0"/>
                </a:solidFill>
                <a:latin typeface="幼圆" panose="02010509060101010101" pitchFamily="49" charset="-122"/>
                <a:ea typeface="Microsoft JhengHei" panose="020B0604030504040204" pitchFamily="34" charset="-120"/>
              </a:rPr>
              <a:t>①</a:t>
            </a:r>
            <a:r>
              <a:rPr lang="zh-TW" altLang="en-US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 Enter the mobile phone set</a:t>
            </a:r>
            <a:endParaRPr lang="zh-TW" altLang="en-US" sz="1600" dirty="0" smtClean="0">
              <a:latin typeface="幼圆" panose="02010509060101010101" pitchFamily="49" charset="-122"/>
              <a:ea typeface="Microsoft JhengHei" panose="020B0604030504040204" pitchFamily="34" charset="-120"/>
            </a:endParaRPr>
          </a:p>
          <a:p>
            <a:pPr algn="l"/>
            <a:r>
              <a:rPr lang="zh-TW" altLang="en-US" sz="1600" dirty="0" smtClean="0">
                <a:solidFill>
                  <a:srgbClr val="0070C0"/>
                </a:solidFill>
                <a:latin typeface="幼圆" panose="02010509060101010101" pitchFamily="49" charset="-122"/>
                <a:ea typeface="Microsoft JhengHei" panose="020B0604030504040204" pitchFamily="34" charset="-120"/>
              </a:rPr>
              <a:t>②</a:t>
            </a:r>
            <a:r>
              <a:rPr lang="zh-TW" altLang="en-US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 </a:t>
            </a:r>
            <a:r>
              <a:rPr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Enter WI</a:t>
            </a:r>
            <a:r>
              <a:rPr lang="en-US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-</a:t>
            </a:r>
            <a:r>
              <a:rPr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FI option, start WI</a:t>
            </a:r>
            <a:r>
              <a:rPr lang="en-US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-</a:t>
            </a:r>
            <a:r>
              <a:rPr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FI</a:t>
            </a:r>
            <a:endParaRPr sz="1600" dirty="0" smtClean="0">
              <a:latin typeface="幼圆" panose="02010509060101010101" pitchFamily="49" charset="-122"/>
              <a:ea typeface="Microsoft JhengHei" panose="020B0604030504040204" pitchFamily="34" charset="-120"/>
            </a:endParaRPr>
          </a:p>
          <a:p>
            <a:pPr algn="l"/>
            <a:r>
              <a:rPr lang="zh-TW" altLang="en-US" sz="1600" dirty="0" smtClean="0">
                <a:solidFill>
                  <a:srgbClr val="0070C0"/>
                </a:solidFill>
                <a:latin typeface="幼圆" panose="02010509060101010101" pitchFamily="49" charset="-122"/>
                <a:ea typeface="Microsoft JhengHei" panose="020B0604030504040204" pitchFamily="34" charset="-120"/>
              </a:rPr>
              <a:t>③</a:t>
            </a:r>
            <a:r>
              <a:rPr lang="zh-TW" altLang="en-US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 </a:t>
            </a:r>
            <a:r>
              <a:rPr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Searching for wireless networks</a:t>
            </a:r>
            <a:endParaRPr sz="1600" dirty="0" smtClean="0">
              <a:latin typeface="幼圆" panose="02010509060101010101" pitchFamily="49" charset="-122"/>
              <a:ea typeface="Microsoft JhengHei" panose="020B0604030504040204" pitchFamily="34" charset="-120"/>
            </a:endParaRPr>
          </a:p>
          <a:p>
            <a:pPr algn="l"/>
            <a:r>
              <a:rPr lang="zh-TW" altLang="en-US" sz="1600" dirty="0" smtClean="0">
                <a:solidFill>
                  <a:srgbClr val="0070C0"/>
                </a:solidFill>
                <a:latin typeface="幼圆" panose="02010509060101010101" pitchFamily="49" charset="-122"/>
                <a:ea typeface="Microsoft JhengHei" panose="020B0604030504040204" pitchFamily="34" charset="-120"/>
              </a:rPr>
              <a:t>④</a:t>
            </a:r>
            <a:r>
              <a:rPr lang="zh-TW" altLang="en-US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 </a:t>
            </a:r>
            <a:r>
              <a:rPr lang="en-US" altLang="zh-TW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S</a:t>
            </a:r>
            <a:r>
              <a:rPr lang="zh-TW" altLang="en-US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earch</a:t>
            </a:r>
            <a:r>
              <a:rPr lang="en-US" altLang="zh-TW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ing</a:t>
            </a:r>
            <a:r>
              <a:rPr lang="zh-TW" altLang="en-US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 </a:t>
            </a:r>
            <a:r>
              <a:rPr lang="en-US" altLang="zh-TW" sz="1600" dirty="0" err="1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MiniVPN</a:t>
            </a:r>
            <a:r>
              <a:rPr lang="en-US" altLang="zh-CN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-</a:t>
            </a:r>
            <a:r>
              <a:rPr lang="en-US" altLang="zh-TW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Black</a:t>
            </a:r>
            <a:r>
              <a:rPr lang="en-US" altLang="zh-CN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-</a:t>
            </a:r>
            <a:r>
              <a:rPr lang="en-US" altLang="zh-CN" sz="1600" dirty="0" err="1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xxxxxx</a:t>
            </a:r>
            <a:endParaRPr lang="en-US" altLang="zh-TW" sz="1600" dirty="0" smtClean="0">
              <a:latin typeface="幼圆" panose="02010509060101010101" pitchFamily="49" charset="-122"/>
              <a:ea typeface="Microsoft JhengHei" panose="020B0604030504040204" pitchFamily="34" charset="-120"/>
            </a:endParaRPr>
          </a:p>
          <a:p>
            <a:pPr algn="l"/>
            <a:r>
              <a:rPr lang="zh-TW" altLang="en-US" sz="1600" dirty="0" smtClean="0">
                <a:solidFill>
                  <a:srgbClr val="0070C0"/>
                </a:solidFill>
                <a:latin typeface="幼圆" panose="02010509060101010101" pitchFamily="49" charset="-122"/>
                <a:ea typeface="Microsoft JhengHei" panose="020B0604030504040204" pitchFamily="34" charset="-120"/>
              </a:rPr>
              <a:t>⑤</a:t>
            </a:r>
            <a:r>
              <a:rPr lang="zh-TW" altLang="en-US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 </a:t>
            </a:r>
            <a:r>
              <a:rPr lang="en-US" altLang="zh-TW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Joining</a:t>
            </a:r>
            <a:r>
              <a:rPr lang="zh-TW" altLang="en-US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 </a:t>
            </a:r>
            <a:r>
              <a:rPr lang="en-US" altLang="zh-TW" sz="1600" dirty="0" err="1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MiniVPN</a:t>
            </a:r>
            <a:r>
              <a:rPr lang="en-US" altLang="zh-CN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-</a:t>
            </a:r>
            <a:r>
              <a:rPr lang="en-US" altLang="zh-TW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Black</a:t>
            </a:r>
            <a:r>
              <a:rPr lang="en-US" altLang="zh-CN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-</a:t>
            </a:r>
            <a:r>
              <a:rPr lang="en-US" altLang="zh-CN" sz="1600" dirty="0" err="1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xxxxxx</a:t>
            </a:r>
            <a:endParaRPr lang="en-US" altLang="zh-TW" sz="1600" dirty="0" smtClean="0">
              <a:latin typeface="幼圆" panose="02010509060101010101" pitchFamily="49" charset="-122"/>
              <a:ea typeface="Microsoft JhengHei" panose="020B0604030504040204" pitchFamily="34" charset="-12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306" y="1230146"/>
            <a:ext cx="1528087" cy="2715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群組 11"/>
          <p:cNvGrpSpPr/>
          <p:nvPr/>
        </p:nvGrpSpPr>
        <p:grpSpPr>
          <a:xfrm>
            <a:off x="2496903" y="1832286"/>
            <a:ext cx="1092712" cy="215444"/>
            <a:chOff x="4780480" y="2168933"/>
            <a:chExt cx="1092712" cy="215444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99094" flipH="1">
              <a:off x="4797024" y="2230801"/>
              <a:ext cx="93131" cy="93131"/>
            </a:xfrm>
            <a:prstGeom prst="rect">
              <a:avLst/>
            </a:prstGeom>
          </p:spPr>
        </p:pic>
        <p:sp>
          <p:nvSpPr>
            <p:cNvPr id="10" name="文字方塊 9"/>
            <p:cNvSpPr txBox="1"/>
            <p:nvPr/>
          </p:nvSpPr>
          <p:spPr>
            <a:xfrm>
              <a:off x="4780480" y="2168933"/>
              <a:ext cx="84510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800" smtClean="0"/>
                <a:t> MiniVPN_Black</a:t>
              </a:r>
              <a:endParaRPr lang="zh-TW" altLang="en-US" sz="800"/>
            </a:p>
          </p:txBody>
        </p:sp>
        <p:sp>
          <p:nvSpPr>
            <p:cNvPr id="11" name="圓角矩形 10"/>
            <p:cNvSpPr/>
            <p:nvPr/>
          </p:nvSpPr>
          <p:spPr>
            <a:xfrm>
              <a:off x="5522666" y="2182952"/>
              <a:ext cx="350526" cy="18919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500" b="1"/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3219211" y="1826780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800" b="1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加入</a:t>
            </a:r>
            <a:endParaRPr lang="zh-TW" altLang="en-US" sz="800" b="1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5" name="向右箭號 14"/>
          <p:cNvSpPr/>
          <p:nvPr/>
        </p:nvSpPr>
        <p:spPr>
          <a:xfrm>
            <a:off x="5145286" y="2314663"/>
            <a:ext cx="477078" cy="54665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6" name="Picture 2" descr="C:\Users\Kevin\AppData\Local\Microsoft\Windows\INetCache\IE\S7B4GHBB\radacina-cursor-hand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3578987" y="1662511"/>
            <a:ext cx="430812" cy="5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 descr="C:\Users\Fan\Desktop\1.011版图片\IMG_0802.PNGIMG_080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85515" y="1290795"/>
            <a:ext cx="1729105" cy="295275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7" name="文本框 16"/>
          <p:cNvSpPr txBox="1"/>
          <p:nvPr/>
        </p:nvSpPr>
        <p:spPr>
          <a:xfrm>
            <a:off x="3876541" y="6454402"/>
            <a:ext cx="4726940" cy="642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0070C0"/>
                </a:solidFill>
              </a:rPr>
              <a:t>Zebra</a:t>
            </a:r>
            <a:r>
              <a:rPr lang="zh-CN" altLang="en-US" dirty="0">
                <a:solidFill>
                  <a:srgbClr val="0070C0"/>
                </a:solidFill>
              </a:rPr>
              <a:t>官網地址：http://www.zebravpnbox.com/</a:t>
            </a:r>
            <a:endParaRPr lang="zh-CN" altLang="en-US" dirty="0">
              <a:solidFill>
                <a:srgbClr val="0070C0"/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向右箭號 6"/>
          <p:cNvSpPr/>
          <p:nvPr/>
        </p:nvSpPr>
        <p:spPr>
          <a:xfrm>
            <a:off x="5546033" y="3130826"/>
            <a:ext cx="477078" cy="54665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1584325" y="6021705"/>
            <a:ext cx="321183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       </a:t>
            </a:r>
            <a:r>
              <a:rPr altLang="zh-TW" sz="1600" dirty="0">
                <a:latin typeface="幼圆" panose="02010509060101010101" pitchFamily="49" charset="-122"/>
                <a:ea typeface="幼圆" panose="02010509060101010101" pitchFamily="49" charset="-122"/>
              </a:rPr>
              <a:t>Enter VPN settings</a:t>
            </a:r>
            <a:endParaRPr altLang="zh-TW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929656" y="5960311"/>
            <a:ext cx="3637280" cy="3352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Enter the white maching's password</a:t>
            </a:r>
            <a:endParaRPr lang="en-US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1" name="Picture 2" descr="C:\Users\Kevin\AppData\Local\Microsoft\Windows\INetCache\IE\S7B4GHBB\radacina-cursor-hand[1]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47547" y="2020524"/>
            <a:ext cx="503422" cy="65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50119" y="287683"/>
            <a:ext cx="6096000" cy="8229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VPN Settings</a:t>
            </a:r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 </a:t>
            </a:r>
            <a:endParaRPr lang="en-US" altLang="zh-TW" sz="24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en-US" altLang="zh-TW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❷ </a:t>
            </a:r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Settings step</a:t>
            </a:r>
            <a:endParaRPr lang="zh-CN" altLang="en-US" sz="24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2" name="图片 11" descr="C:\Users\Fan\Desktop\1.011版图片\IMG_0803.PNGIMG_080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99240" y="1161937"/>
            <a:ext cx="2397760" cy="408686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6" name="圆角矩形 15"/>
          <p:cNvSpPr/>
          <p:nvPr/>
        </p:nvSpPr>
        <p:spPr>
          <a:xfrm>
            <a:off x="1824990" y="2068830"/>
            <a:ext cx="2698115" cy="5543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936" y="1017157"/>
            <a:ext cx="2544717" cy="437642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8" name="文本框 17"/>
          <p:cNvSpPr txBox="1"/>
          <p:nvPr/>
        </p:nvSpPr>
        <p:spPr>
          <a:xfrm>
            <a:off x="3876541" y="6454402"/>
            <a:ext cx="4726940" cy="642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0070C0"/>
                </a:solidFill>
              </a:rPr>
              <a:t>Zebra</a:t>
            </a:r>
            <a:r>
              <a:rPr lang="zh-CN" altLang="en-US" dirty="0">
                <a:solidFill>
                  <a:srgbClr val="0070C0"/>
                </a:solidFill>
              </a:rPr>
              <a:t>官網地址：http://www.zebravpnbox.com/</a:t>
            </a:r>
            <a:endParaRPr lang="zh-CN" altLang="en-US" dirty="0">
              <a:solidFill>
                <a:srgbClr val="0070C0"/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向右箭號 1"/>
          <p:cNvSpPr/>
          <p:nvPr/>
        </p:nvSpPr>
        <p:spPr>
          <a:xfrm>
            <a:off x="4287535" y="2786585"/>
            <a:ext cx="477078" cy="54665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5137535" y="5944994"/>
            <a:ext cx="2804659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    Download the key</a:t>
            </a:r>
            <a:endParaRPr lang="en-US" sz="1600" dirty="0">
              <a:latin typeface="幼圆" panose="02010509060101010101" pitchFamily="49" charset="-122"/>
              <a:ea typeface="Microsoft JhengHei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595359" y="5968522"/>
            <a:ext cx="3139441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600" dirty="0">
                <a:latin typeface="幼圆" panose="02010509060101010101" pitchFamily="49" charset="-122"/>
                <a:ea typeface="幼圆" panose="02010509060101010101" pitchFamily="49" charset="-122"/>
              </a:rPr>
              <a:t>After the success of </a:t>
            </a:r>
            <a:endParaRPr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sz="1600" dirty="0">
                <a:latin typeface="幼圆" panose="02010509060101010101" pitchFamily="49" charset="-122"/>
                <a:ea typeface="幼圆" panose="02010509060101010101" pitchFamily="49" charset="-122"/>
              </a:rPr>
              <a:t>the next step</a:t>
            </a:r>
            <a:endParaRPr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9" name="向右箭號 1"/>
          <p:cNvSpPr/>
          <p:nvPr/>
        </p:nvSpPr>
        <p:spPr>
          <a:xfrm>
            <a:off x="7942195" y="2786585"/>
            <a:ext cx="477078" cy="54665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474530" y="5895588"/>
            <a:ext cx="31292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Wait 15 minutes for the white</a:t>
            </a:r>
            <a:endParaRPr lang="en-US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maching to generate a key</a:t>
            </a:r>
            <a:endParaRPr lang="en-US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4207" y="265640"/>
            <a:ext cx="6096000" cy="8229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VPN Settings</a:t>
            </a:r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 </a:t>
            </a:r>
            <a:endParaRPr lang="en-US" altLang="zh-TW" sz="24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en-US" altLang="zh-TW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❷ </a:t>
            </a:r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Settings step</a:t>
            </a:r>
            <a:endParaRPr lang="zh-CN" altLang="en-US" sz="24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2" name="图片 11" descr="C:\Users\Fan\Desktop\1.011版图片\IMG_0804.PNGIMG_080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510249" y="1314468"/>
            <a:ext cx="2498090" cy="430403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5" name="图片 14" descr="C:\Users\Fan\Desktop\1.011版图片\IMG_0806.PNGIMG_080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51597" y="1223365"/>
            <a:ext cx="2618081" cy="450215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6" name="图片 15" descr="C:\Users\Fan\Desktop\1.011版图片\IMG_0807.PNGIMG_080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823121" y="1230105"/>
            <a:ext cx="2622119" cy="450278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7" name="文本框 16"/>
          <p:cNvSpPr txBox="1"/>
          <p:nvPr/>
        </p:nvSpPr>
        <p:spPr>
          <a:xfrm>
            <a:off x="3876541" y="6454402"/>
            <a:ext cx="4726940" cy="642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0070C0"/>
                </a:solidFill>
              </a:rPr>
              <a:t>Zebra</a:t>
            </a:r>
            <a:r>
              <a:rPr lang="zh-CN" altLang="en-US" dirty="0">
                <a:solidFill>
                  <a:srgbClr val="0070C0"/>
                </a:solidFill>
              </a:rPr>
              <a:t>官網地址：http://www.zebravpnbox.com/</a:t>
            </a:r>
            <a:endParaRPr lang="zh-CN" altLang="en-US" dirty="0">
              <a:solidFill>
                <a:srgbClr val="0070C0"/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548640" y="5699760"/>
            <a:ext cx="1094803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1600">
                <a:latin typeface="幼圆" panose="02010509060101010101" pitchFamily="49" charset="-122"/>
                <a:ea typeface="Microsoft JhengHei" panose="020B0604030504040204" pitchFamily="34" charset="-120"/>
              </a:rPr>
              <a:t>According to their own network conditions, set the white machine access, use PPPoE broadband connection under normal circumstances.Upon completion of the white machine will prompt you whether it is a public WAN port IP, click on the "Next" button to proceed.</a:t>
            </a:r>
            <a:endParaRPr sz="1600">
              <a:latin typeface="幼圆" panose="02010509060101010101" pitchFamily="49" charset="-122"/>
              <a:ea typeface="Microsoft JhengHei" panose="020B06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225458"/>
            <a:ext cx="6230880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Microsoft JhengHei" panose="020B0604030504040204" pitchFamily="34" charset="-120"/>
              </a:rPr>
              <a:t> </a:t>
            </a:r>
            <a:r>
              <a:rPr lang="en-US" altLang="zh-TW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VPN Settings</a:t>
            </a:r>
            <a:endParaRPr lang="en-US" altLang="zh-TW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Microsoft JhengHei" panose="020B0604030504040204" pitchFamily="34" charset="-120"/>
            </a:endParaRPr>
          </a:p>
          <a:p>
            <a:r>
              <a:rPr lang="zh-TW" alt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Microsoft JhengHei" panose="020B0604030504040204" pitchFamily="34" charset="-120"/>
              </a:rPr>
              <a:t> </a:t>
            </a:r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Microsoft JhengHei" panose="020B0604030504040204" pitchFamily="34" charset="-120"/>
              </a:rPr>
              <a:t>❹</a:t>
            </a:r>
            <a:r>
              <a:rPr lang="zh-CN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Microsoft JhengHei" panose="020B0604030504040204" pitchFamily="34" charset="-120"/>
              </a:rPr>
              <a:t>White machine access mode setting</a:t>
            </a:r>
            <a:endParaRPr lang="zh-CN" altLang="en-US" sz="24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Microsoft JhengHei" panose="020B0604030504040204" pitchFamily="34" charset="-120"/>
            </a:endParaRPr>
          </a:p>
        </p:txBody>
      </p:sp>
      <p:pic>
        <p:nvPicPr>
          <p:cNvPr id="9" name="图片 8" descr="C:\Users\Fan\Desktop\1.011版图片\IMG_0825.PNGIMG_082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958084" y="1323232"/>
            <a:ext cx="2352040" cy="407733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6" name="圆角矩形 15"/>
          <p:cNvSpPr/>
          <p:nvPr/>
        </p:nvSpPr>
        <p:spPr>
          <a:xfrm>
            <a:off x="655320" y="1173481"/>
            <a:ext cx="2886370" cy="43515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7" name="图片 16" descr="C:\Users\Fan\Desktop\1.011版图片\IMG_0809.PNGIMG_080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10637" y="1321263"/>
            <a:ext cx="2360860" cy="406019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8" name="图片 17" descr="C:\Users\Fan\Desktop\1.011版图片\IMG_0810.PNGIMG_08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42099" y="1309821"/>
            <a:ext cx="2364105" cy="408210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9" name="文本框 18"/>
          <p:cNvSpPr txBox="1"/>
          <p:nvPr/>
        </p:nvSpPr>
        <p:spPr>
          <a:xfrm>
            <a:off x="3876541" y="6454402"/>
            <a:ext cx="4726940" cy="642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0070C0"/>
                </a:solidFill>
              </a:rPr>
              <a:t>Zebra</a:t>
            </a:r>
            <a:r>
              <a:rPr lang="zh-CN" altLang="en-US" dirty="0">
                <a:solidFill>
                  <a:srgbClr val="0070C0"/>
                </a:solidFill>
              </a:rPr>
              <a:t>官網地址：http://www.zebravpnbox.com/</a:t>
            </a:r>
            <a:endParaRPr lang="zh-CN" altLang="en-US" dirty="0">
              <a:solidFill>
                <a:srgbClr val="0070C0"/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99390" y="4754245"/>
            <a:ext cx="11891010" cy="1310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sz="1600" dirty="0">
                <a:latin typeface="幼圆" panose="02010509060101010101" pitchFamily="49" charset="-122"/>
                <a:ea typeface="幼圆" panose="02010509060101010101" pitchFamily="49" charset="-122"/>
              </a:rPr>
              <a:t>When you are finished, be sure to back up the configuration (very important), and are </a:t>
            </a:r>
            <a:endParaRPr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 fontAlgn="auto"/>
            <a:r>
              <a:rPr sz="1600" dirty="0">
                <a:latin typeface="幼圆" panose="02010509060101010101" pitchFamily="49" charset="-122"/>
                <a:ea typeface="幼圆" panose="02010509060101010101" pitchFamily="49" charset="-122"/>
              </a:rPr>
              <a:t>available in the current version of the page black and white machine, you can download </a:t>
            </a:r>
            <a:endParaRPr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 fontAlgn="auto"/>
            <a:r>
              <a:rPr sz="1600" dirty="0">
                <a:latin typeface="幼圆" panose="02010509060101010101" pitchFamily="49" charset="-122"/>
                <a:ea typeface="幼圆" panose="02010509060101010101" pitchFamily="49" charset="-122"/>
              </a:rPr>
              <a:t>the latest version and upgrade. Click the "OK" button to return to the main menu. You </a:t>
            </a:r>
            <a:endParaRPr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 fontAlgn="auto"/>
            <a:r>
              <a:rPr sz="1600" dirty="0">
                <a:latin typeface="幼圆" panose="02010509060101010101" pitchFamily="49" charset="-122"/>
                <a:ea typeface="幼圆" panose="02010509060101010101" pitchFamily="49" charset="-122"/>
              </a:rPr>
              <a:t>can now pull out the black cable connection between the white machine, black machine</a:t>
            </a:r>
            <a:endParaRPr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 fontAlgn="auto"/>
            <a:r>
              <a:rPr sz="1600" dirty="0">
                <a:latin typeface="幼圆" panose="02010509060101010101" pitchFamily="49" charset="-122"/>
                <a:ea typeface="幼圆" panose="02010509060101010101" pitchFamily="49" charset="-122"/>
              </a:rPr>
              <a:t> carried out using a dedicated VPN network.</a:t>
            </a:r>
            <a:endParaRPr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9144" y="231312"/>
            <a:ext cx="6108960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VPN </a:t>
            </a: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Settings</a:t>
            </a:r>
            <a:endParaRPr 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❺</a:t>
            </a:r>
            <a:r>
              <a:rPr lang="zh-CN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Complete </a:t>
            </a:r>
            <a:r>
              <a:rPr lang="en-US" altLang="zh-CN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settings</a:t>
            </a:r>
            <a:endParaRPr lang="en-US" altLang="zh-CN" sz="24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5" name="图片 4" descr="C:\Users\Fan\Desktop\1.011版图片\IMG_0813.PNGIMG_081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465320" y="230911"/>
            <a:ext cx="2618060" cy="452310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3876541" y="6454402"/>
            <a:ext cx="4726940" cy="642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0070C0"/>
                </a:solidFill>
              </a:rPr>
              <a:t>Zebra</a:t>
            </a:r>
            <a:r>
              <a:rPr lang="zh-CN" altLang="en-US" dirty="0">
                <a:solidFill>
                  <a:srgbClr val="0070C0"/>
                </a:solidFill>
              </a:rPr>
              <a:t>官網地址：http://www.zebravpnbox.com/</a:t>
            </a:r>
            <a:endParaRPr lang="zh-CN" altLang="en-US" dirty="0">
              <a:solidFill>
                <a:srgbClr val="0070C0"/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19853" y="273826"/>
            <a:ext cx="125857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VPN use</a:t>
            </a:r>
            <a:endParaRPr lang="en-US" altLang="zh-TW" sz="24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65810" y="5443855"/>
            <a:ext cx="4860290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Click "Use VPN", make sure your black machine</a:t>
            </a:r>
            <a:endParaRPr lang="zh-TW" altLang="en-US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TW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 access,The router side paddles appropriated </a:t>
            </a:r>
            <a:endParaRPr lang="zh-TW" altLang="en-US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TW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for the corresponding location.</a:t>
            </a:r>
            <a:endParaRPr lang="zh-TW" altLang="en-US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1" name="群組 20"/>
          <p:cNvGrpSpPr/>
          <p:nvPr/>
        </p:nvGrpSpPr>
        <p:grpSpPr>
          <a:xfrm>
            <a:off x="8093517" y="3418662"/>
            <a:ext cx="2567188" cy="1067477"/>
            <a:chOff x="5665304" y="1645569"/>
            <a:chExt cx="2567188" cy="1067477"/>
          </a:xfrm>
        </p:grpSpPr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756302" y="1645569"/>
              <a:ext cx="2476190" cy="1009524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5665304" y="2635215"/>
              <a:ext cx="1510748" cy="778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5776297" y="3611877"/>
            <a:ext cx="1762332" cy="986538"/>
            <a:chOff x="8178991" y="3039698"/>
            <a:chExt cx="1640081" cy="824929"/>
          </a:xfrm>
        </p:grpSpPr>
        <p:sp>
          <p:nvSpPr>
            <p:cNvPr id="23" name="AutoShape 2"/>
            <p:cNvSpPr>
              <a:spLocks noChangeArrowheads="1"/>
            </p:cNvSpPr>
            <p:nvPr/>
          </p:nvSpPr>
          <p:spPr bwMode="auto">
            <a:xfrm flipH="1">
              <a:off x="8178991" y="3039698"/>
              <a:ext cx="1640081" cy="824929"/>
            </a:xfrm>
            <a:prstGeom prst="wedgeEllipseCallout">
              <a:avLst>
                <a:gd name="adj1" fmla="val -82744"/>
                <a:gd name="adj2" fmla="val -3925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4" name="图片 7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471480" y="3229662"/>
              <a:ext cx="1055103" cy="444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" name="群組 24"/>
          <p:cNvGrpSpPr/>
          <p:nvPr/>
        </p:nvGrpSpPr>
        <p:grpSpPr>
          <a:xfrm>
            <a:off x="6523339" y="1630137"/>
            <a:ext cx="1761692" cy="986538"/>
            <a:chOff x="-56577" y="1712136"/>
            <a:chExt cx="1725712" cy="889452"/>
          </a:xfrm>
        </p:grpSpPr>
        <p:sp>
          <p:nvSpPr>
            <p:cNvPr id="26" name="AutoShape 2"/>
            <p:cNvSpPr>
              <a:spLocks noChangeArrowheads="1"/>
            </p:cNvSpPr>
            <p:nvPr/>
          </p:nvSpPr>
          <p:spPr bwMode="auto">
            <a:xfrm flipH="1">
              <a:off x="-56577" y="1712136"/>
              <a:ext cx="1725712" cy="889452"/>
            </a:xfrm>
            <a:prstGeom prst="wedgeEllipseCallout">
              <a:avLst>
                <a:gd name="adj1" fmla="val -40451"/>
                <a:gd name="adj2" fmla="val 140072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7" name="图片 4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1184" y="1906711"/>
              <a:ext cx="1110191" cy="500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" name="群組 27"/>
          <p:cNvGrpSpPr/>
          <p:nvPr/>
        </p:nvGrpSpPr>
        <p:grpSpPr>
          <a:xfrm>
            <a:off x="8468383" y="1630137"/>
            <a:ext cx="1908449" cy="986538"/>
            <a:chOff x="1196623" y="3633413"/>
            <a:chExt cx="1807054" cy="923761"/>
          </a:xfrm>
        </p:grpSpPr>
        <p:sp>
          <p:nvSpPr>
            <p:cNvPr id="29" name="AutoShape 2"/>
            <p:cNvSpPr>
              <a:spLocks noChangeArrowheads="1"/>
            </p:cNvSpPr>
            <p:nvPr/>
          </p:nvSpPr>
          <p:spPr bwMode="auto">
            <a:xfrm flipH="1">
              <a:off x="1196623" y="3633413"/>
              <a:ext cx="1807054" cy="923761"/>
            </a:xfrm>
            <a:prstGeom prst="wedgeEllipseCallout">
              <a:avLst>
                <a:gd name="adj1" fmla="val 59672"/>
                <a:gd name="adj2" fmla="val 12294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0" name="图片 1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18890" y="3831127"/>
              <a:ext cx="1162520" cy="528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496" y="4672654"/>
            <a:ext cx="1852315" cy="57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834" y="2688692"/>
            <a:ext cx="1847010" cy="574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204" y="2678710"/>
            <a:ext cx="1852315" cy="58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文字方塊 34"/>
          <p:cNvSpPr txBox="1"/>
          <p:nvPr/>
        </p:nvSpPr>
        <p:spPr>
          <a:xfrm>
            <a:off x="7268511" y="4612425"/>
            <a:ext cx="4551680" cy="8229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zh-TW" sz="1600" dirty="0">
                <a:latin typeface="幼圆" panose="02010509060101010101" pitchFamily="49" charset="-122"/>
                <a:ea typeface="幼圆" panose="02010509060101010101" pitchFamily="49" charset="-122"/>
              </a:rPr>
              <a:t>Router side paddles position,</a:t>
            </a:r>
            <a:endParaRPr lang="zh-TW" altLang="zh-TW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TW" altLang="zh-TW" sz="1600" dirty="0">
                <a:latin typeface="幼圆" panose="02010509060101010101" pitchFamily="49" charset="-122"/>
                <a:ea typeface="幼圆" panose="02010509060101010101" pitchFamily="49" charset="-122"/>
              </a:rPr>
              <a:t>Phone screen automatically detect</a:t>
            </a:r>
            <a:endParaRPr lang="zh-TW" altLang="zh-TW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TW" altLang="zh-TW" sz="1600" dirty="0">
                <a:latin typeface="幼圆" panose="02010509060101010101" pitchFamily="49" charset="-122"/>
                <a:ea typeface="幼圆" panose="02010509060101010101" pitchFamily="49" charset="-122"/>
              </a:rPr>
              <a:t> informed,Green indicates paddles location.</a:t>
            </a:r>
            <a:endParaRPr lang="zh-TW" altLang="zh-TW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6" name="Picture 2" descr="C:\Users\Kevin\AppData\Local\Microsoft\Windows\INetCache\IE\S7B4GHBB\radacina-cursor-hand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70649" y="2604938"/>
            <a:ext cx="503422" cy="65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 descr="C:\Users\Fan\Desktop\1.011版图片\IMG_0803.PNGIMG_080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762711" y="1180879"/>
            <a:ext cx="2436028" cy="415163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圆角矩形 6"/>
          <p:cNvSpPr/>
          <p:nvPr/>
        </p:nvSpPr>
        <p:spPr>
          <a:xfrm>
            <a:off x="1789430" y="2600325"/>
            <a:ext cx="2407920" cy="47688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3876541" y="6454402"/>
            <a:ext cx="4726940" cy="642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0070C0"/>
                </a:solidFill>
              </a:rPr>
              <a:t>Zebra</a:t>
            </a:r>
            <a:r>
              <a:rPr lang="zh-CN" altLang="en-US" dirty="0">
                <a:solidFill>
                  <a:srgbClr val="0070C0"/>
                </a:solidFill>
              </a:rPr>
              <a:t>官網地址：http://www.zebravpnbox.com/</a:t>
            </a:r>
            <a:endParaRPr lang="zh-CN" altLang="en-US" dirty="0">
              <a:solidFill>
                <a:srgbClr val="0070C0"/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\Users\Fan\Desktop\1.011版图片\IMG_0814.PNGIMG_081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851738" y="626759"/>
            <a:ext cx="2694748" cy="463613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33" name="矩形 32"/>
          <p:cNvSpPr/>
          <p:nvPr/>
        </p:nvSpPr>
        <p:spPr>
          <a:xfrm>
            <a:off x="342280" y="2341198"/>
            <a:ext cx="5108714" cy="296361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552" y="4569159"/>
            <a:ext cx="966245" cy="735652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378" y="3406436"/>
            <a:ext cx="2476190" cy="1009524"/>
          </a:xfrm>
          <a:prstGeom prst="rect">
            <a:avLst/>
          </a:prstGeom>
        </p:spPr>
      </p:pic>
      <p:sp>
        <p:nvSpPr>
          <p:cNvPr id="20" name="圓角矩形 19"/>
          <p:cNvSpPr/>
          <p:nvPr/>
        </p:nvSpPr>
        <p:spPr>
          <a:xfrm>
            <a:off x="2428778" y="2430651"/>
            <a:ext cx="1572007" cy="77748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smtClean="0"/>
              <a:t>牆壁上的網路孔</a:t>
            </a:r>
            <a:endParaRPr lang="en-US" altLang="zh-TW" sz="1400" smtClean="0"/>
          </a:p>
          <a:p>
            <a:pPr algn="ctr"/>
            <a:r>
              <a:rPr lang="en-US" altLang="zh-TW" sz="1400"/>
              <a:t>o</a:t>
            </a:r>
            <a:r>
              <a:rPr lang="en-US" altLang="zh-TW" sz="1400" smtClean="0"/>
              <a:t>r</a:t>
            </a:r>
            <a:endParaRPr lang="en-US" altLang="zh-TW" sz="1400" smtClean="0"/>
          </a:p>
          <a:p>
            <a:pPr algn="ctr"/>
            <a:r>
              <a:rPr lang="zh-TW" altLang="en-US" sz="1400" smtClean="0"/>
              <a:t>路由器的 </a:t>
            </a:r>
            <a:r>
              <a:rPr lang="en-US" altLang="zh-TW" sz="1400" smtClean="0"/>
              <a:t>LAN </a:t>
            </a:r>
            <a:r>
              <a:rPr lang="zh-TW" altLang="en-US" sz="1400" smtClean="0"/>
              <a:t>端</a:t>
            </a:r>
            <a:endParaRPr lang="zh-TW" altLang="en-US" sz="1400"/>
          </a:p>
        </p:txBody>
      </p:sp>
      <p:grpSp>
        <p:nvGrpSpPr>
          <p:cNvPr id="28" name="群組 27"/>
          <p:cNvGrpSpPr/>
          <p:nvPr/>
        </p:nvGrpSpPr>
        <p:grpSpPr>
          <a:xfrm>
            <a:off x="442576" y="2819394"/>
            <a:ext cx="1719127" cy="1014662"/>
            <a:chOff x="8178991" y="3039698"/>
            <a:chExt cx="1640081" cy="824929"/>
          </a:xfrm>
        </p:grpSpPr>
        <p:sp>
          <p:nvSpPr>
            <p:cNvPr id="23" name="AutoShape 2"/>
            <p:cNvSpPr>
              <a:spLocks noChangeArrowheads="1"/>
            </p:cNvSpPr>
            <p:nvPr/>
          </p:nvSpPr>
          <p:spPr bwMode="auto">
            <a:xfrm flipH="1">
              <a:off x="8178991" y="3039698"/>
              <a:ext cx="1640081" cy="824929"/>
            </a:xfrm>
            <a:prstGeom prst="wedgeEllipseCallout">
              <a:avLst>
                <a:gd name="adj1" fmla="val -60439"/>
                <a:gd name="adj2" fmla="val 3603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4" name="图片 7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471480" y="3229662"/>
              <a:ext cx="1055103" cy="444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" name="圖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60115" flipH="1">
            <a:off x="4890788" y="4374159"/>
            <a:ext cx="253078" cy="253078"/>
          </a:xfrm>
          <a:prstGeom prst="rect">
            <a:avLst/>
          </a:prstGeom>
        </p:spPr>
      </p:pic>
      <p:cxnSp>
        <p:nvCxnSpPr>
          <p:cNvPr id="30" name="直線接點 29"/>
          <p:cNvCxnSpPr/>
          <p:nvPr/>
        </p:nvCxnSpPr>
        <p:spPr>
          <a:xfrm>
            <a:off x="2896637" y="3228017"/>
            <a:ext cx="0" cy="19829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328" y="4636441"/>
            <a:ext cx="270581" cy="53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線接點 25"/>
          <p:cNvCxnSpPr/>
          <p:nvPr/>
        </p:nvCxnSpPr>
        <p:spPr>
          <a:xfrm>
            <a:off x="3404675" y="4396082"/>
            <a:ext cx="0" cy="23748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6" name="Picture 2" descr="http://images.clipartlogo.com/files/images/39/390564/cursor-hand-clip-art_f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39" y="3941237"/>
            <a:ext cx="238593" cy="31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5076744" y="5342039"/>
            <a:ext cx="4183380" cy="944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zh-TW" sz="1400" dirty="0">
                <a:latin typeface="幼圆" panose="02010509060101010101" pitchFamily="49" charset="-122"/>
                <a:ea typeface="Microsoft JhengHei" panose="020B0604030504040204" pitchFamily="34" charset="-120"/>
              </a:rPr>
              <a:t>Black </a:t>
            </a:r>
            <a:r>
              <a:rPr lang="en-US" altLang="zh-TW" sz="1400" dirty="0">
                <a:latin typeface="幼圆" panose="02010509060101010101" pitchFamily="49" charset="-122"/>
                <a:ea typeface="Microsoft JhengHei" panose="020B0604030504040204" pitchFamily="34" charset="-120"/>
              </a:rPr>
              <a:t>maching </a:t>
            </a:r>
            <a:r>
              <a:rPr lang="zh-TW" altLang="zh-TW" sz="1400" dirty="0">
                <a:latin typeface="幼圆" panose="02010509060101010101" pitchFamily="49" charset="-122"/>
                <a:ea typeface="Microsoft JhengHei" panose="020B0604030504040204" pitchFamily="34" charset="-120"/>
              </a:rPr>
              <a:t>uses a wired connection access,</a:t>
            </a:r>
            <a:endParaRPr lang="zh-TW" altLang="zh-TW" sz="1400" dirty="0">
              <a:latin typeface="幼圆" panose="02010509060101010101" pitchFamily="49" charset="-122"/>
              <a:ea typeface="Microsoft JhengHei" panose="020B0604030504040204" pitchFamily="34" charset="-120"/>
            </a:endParaRPr>
          </a:p>
          <a:p>
            <a:pPr algn="ctr"/>
            <a:r>
              <a:rPr lang="zh-TW" altLang="zh-TW" sz="1400" dirty="0">
                <a:latin typeface="幼圆" panose="02010509060101010101" pitchFamily="49" charset="-122"/>
                <a:ea typeface="Microsoft JhengHei" panose="020B0604030504040204" pitchFamily="34" charset="-120"/>
              </a:rPr>
              <a:t>The route side paddles appropriated "AP"</a:t>
            </a:r>
            <a:endParaRPr lang="zh-TW" altLang="zh-TW" sz="1400" dirty="0">
              <a:latin typeface="幼圆" panose="02010509060101010101" pitchFamily="49" charset="-122"/>
              <a:ea typeface="Microsoft JhengHei" panose="020B0604030504040204" pitchFamily="34" charset="-120"/>
            </a:endParaRPr>
          </a:p>
          <a:p>
            <a:pPr algn="ctr"/>
            <a:r>
              <a:rPr lang="zh-TW" altLang="zh-TW" sz="1400" dirty="0">
                <a:latin typeface="幼圆" panose="02010509060101010101" pitchFamily="49" charset="-122"/>
                <a:ea typeface="Microsoft JhengHei" panose="020B0604030504040204" pitchFamily="34" charset="-120"/>
              </a:rPr>
              <a:t> position,When the AP round is green, </a:t>
            </a:r>
            <a:endParaRPr lang="zh-TW" altLang="zh-TW" sz="1400" dirty="0">
              <a:latin typeface="幼圆" panose="02010509060101010101" pitchFamily="49" charset="-122"/>
              <a:ea typeface="Microsoft JhengHei" panose="020B0604030504040204" pitchFamily="34" charset="-120"/>
            </a:endParaRPr>
          </a:p>
          <a:p>
            <a:pPr algn="ctr"/>
            <a:r>
              <a:rPr lang="zh-TW" altLang="zh-TW" sz="1400" dirty="0">
                <a:latin typeface="幼圆" panose="02010509060101010101" pitchFamily="49" charset="-122"/>
                <a:ea typeface="Microsoft JhengHei" panose="020B0604030504040204" pitchFamily="34" charset="-120"/>
              </a:rPr>
              <a:t>click the green circle to enter the setting.</a:t>
            </a:r>
            <a:endParaRPr lang="zh-TW" altLang="zh-TW" sz="1400" dirty="0">
              <a:latin typeface="幼圆" panose="02010509060101010101" pitchFamily="49" charset="-122"/>
              <a:ea typeface="Microsoft JhengHei" panose="020B0604030504040204" pitchFamily="34" charset="-120"/>
            </a:endParaRPr>
          </a:p>
        </p:txBody>
      </p:sp>
      <p:sp>
        <p:nvSpPr>
          <p:cNvPr id="15" name="向右箭號 14"/>
          <p:cNvSpPr/>
          <p:nvPr/>
        </p:nvSpPr>
        <p:spPr>
          <a:xfrm>
            <a:off x="8637103" y="2698495"/>
            <a:ext cx="409253" cy="413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9260205" y="5555615"/>
            <a:ext cx="3181350" cy="731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TW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Select the appropriate cable connections,Set up your black machine access way.</a:t>
            </a:r>
            <a:endParaRPr lang="zh-TW" altLang="zh-TW" sz="14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4232355" y="471897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Or</a:t>
            </a:r>
            <a:endParaRPr lang="zh-TW" altLang="en-US"/>
          </a:p>
        </p:txBody>
      </p:sp>
      <p:sp>
        <p:nvSpPr>
          <p:cNvPr id="34" name="文字方塊 33"/>
          <p:cNvSpPr txBox="1"/>
          <p:nvPr/>
        </p:nvSpPr>
        <p:spPr>
          <a:xfrm>
            <a:off x="1031240" y="1307465"/>
            <a:ext cx="3850640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AP mode</a:t>
            </a:r>
            <a:endParaRPr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connection diagram</a:t>
            </a:r>
            <a:endParaRPr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1" name="文字方塊 1"/>
          <p:cNvSpPr txBox="1"/>
          <p:nvPr/>
        </p:nvSpPr>
        <p:spPr>
          <a:xfrm>
            <a:off x="319853" y="273826"/>
            <a:ext cx="125857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VPN use</a:t>
            </a:r>
            <a:endParaRPr lang="zh-TW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4" name="图片 3" descr="C:\Users\Fan\Desktop\1.011版图片\IMG_0815.PNGIMG_081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342975" y="619110"/>
            <a:ext cx="2736224" cy="472313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31" name="文本框 30"/>
          <p:cNvSpPr txBox="1"/>
          <p:nvPr/>
        </p:nvSpPr>
        <p:spPr>
          <a:xfrm>
            <a:off x="3876541" y="6454402"/>
            <a:ext cx="4726940" cy="642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0070C0"/>
                </a:solidFill>
              </a:rPr>
              <a:t>Zebra</a:t>
            </a:r>
            <a:r>
              <a:rPr lang="zh-CN" altLang="en-US" dirty="0">
                <a:solidFill>
                  <a:srgbClr val="0070C0"/>
                </a:solidFill>
              </a:rPr>
              <a:t>官網地址：http://www.zebravpnbox.com/</a:t>
            </a:r>
            <a:endParaRPr lang="zh-CN" altLang="en-US" dirty="0">
              <a:solidFill>
                <a:srgbClr val="0070C0"/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\Users\Fan\Desktop\1.011版图片\IMG_0820.PNGIMG_082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132756" y="411633"/>
            <a:ext cx="2809949" cy="484378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矩形 5"/>
          <p:cNvSpPr/>
          <p:nvPr/>
        </p:nvSpPr>
        <p:spPr>
          <a:xfrm>
            <a:off x="586528" y="2094811"/>
            <a:ext cx="4123635" cy="349587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085" y="3616411"/>
            <a:ext cx="2476190" cy="1009524"/>
          </a:xfrm>
          <a:prstGeom prst="rect">
            <a:avLst/>
          </a:prstGeom>
        </p:spPr>
      </p:pic>
      <p:grpSp>
        <p:nvGrpSpPr>
          <p:cNvPr id="10" name="群組 9"/>
          <p:cNvGrpSpPr/>
          <p:nvPr/>
        </p:nvGrpSpPr>
        <p:grpSpPr>
          <a:xfrm>
            <a:off x="680153" y="2200114"/>
            <a:ext cx="1896666" cy="1049314"/>
            <a:chOff x="-56577" y="1712136"/>
            <a:chExt cx="1725712" cy="889452"/>
          </a:xfrm>
        </p:grpSpPr>
        <p:sp>
          <p:nvSpPr>
            <p:cNvPr id="11" name="AutoShape 2"/>
            <p:cNvSpPr>
              <a:spLocks noChangeArrowheads="1"/>
            </p:cNvSpPr>
            <p:nvPr/>
          </p:nvSpPr>
          <p:spPr bwMode="auto">
            <a:xfrm flipH="1">
              <a:off x="-56577" y="1712136"/>
              <a:ext cx="1725712" cy="889452"/>
            </a:xfrm>
            <a:prstGeom prst="wedgeEllipseCallout">
              <a:avLst>
                <a:gd name="adj1" fmla="val -25218"/>
                <a:gd name="adj2" fmla="val 9473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2" name="图片 4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1184" y="1906711"/>
              <a:ext cx="1110191" cy="500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圖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94651" flipH="1">
            <a:off x="1837345" y="4585120"/>
            <a:ext cx="319114" cy="319114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540" y="4783449"/>
            <a:ext cx="966245" cy="735652"/>
          </a:xfrm>
          <a:prstGeom prst="rect">
            <a:avLst/>
          </a:prstGeom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598" y="4934156"/>
            <a:ext cx="270581" cy="53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線接點 8"/>
          <p:cNvCxnSpPr/>
          <p:nvPr/>
        </p:nvCxnSpPr>
        <p:spPr>
          <a:xfrm>
            <a:off x="3060668" y="4625935"/>
            <a:ext cx="0" cy="23748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1173874" y="1225308"/>
            <a:ext cx="2948940" cy="1188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WISP </a:t>
            </a:r>
            <a:r>
              <a:rPr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mode</a:t>
            </a:r>
            <a:endParaRPr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connection diagram</a:t>
            </a:r>
            <a:endParaRPr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endParaRPr lang="zh-TW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8" name="Picture 2" descr="http://images.clipartlogo.com/files/images/39/390564/cursor-hand-clip-art_f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798" y="4059521"/>
            <a:ext cx="238593" cy="31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文字方塊 28"/>
          <p:cNvSpPr txBox="1"/>
          <p:nvPr/>
        </p:nvSpPr>
        <p:spPr>
          <a:xfrm>
            <a:off x="3901440" y="5584825"/>
            <a:ext cx="5272405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Black machine using a wireless connection </a:t>
            </a:r>
            <a:endParaRPr lang="zh-TW" altLang="zh-TW" sz="14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TW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access,The route side paddles appropriated </a:t>
            </a:r>
            <a:endParaRPr lang="zh-TW" altLang="zh-TW" sz="14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TW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"WISP" position,When Wi-Fi round green, </a:t>
            </a:r>
            <a:endParaRPr lang="zh-TW" altLang="zh-TW" sz="14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TW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click the green circle to enter the setting.</a:t>
            </a:r>
            <a:endParaRPr lang="zh-TW" altLang="zh-TW" sz="14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8277860" y="5255260"/>
            <a:ext cx="4156075" cy="1584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Select the correct wireless network </a:t>
            </a:r>
            <a:endParaRPr lang="zh-TW" altLang="zh-TW" sz="14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TW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name, enter a password,Click the </a:t>
            </a:r>
            <a:endParaRPr lang="zh-TW" altLang="zh-TW" sz="14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TW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"Connect" button to connect.</a:t>
            </a:r>
            <a:endParaRPr lang="zh-TW" altLang="zh-TW" sz="14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TW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● WiFi connection will be disconnected after settingPlease wait 30 </a:t>
            </a:r>
            <a:endParaRPr lang="zh-TW" altLang="zh-TW" sz="14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TW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seconds and then reconnect to </a:t>
            </a:r>
            <a:endParaRPr lang="zh-TW" altLang="zh-TW" sz="14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TW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the black machine</a:t>
            </a:r>
            <a:endParaRPr lang="zh-TW" altLang="zh-TW" sz="14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1" name="向右箭號 30"/>
          <p:cNvSpPr/>
          <p:nvPr/>
        </p:nvSpPr>
        <p:spPr>
          <a:xfrm>
            <a:off x="8418444" y="2812774"/>
            <a:ext cx="218621" cy="4366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"/>
          <p:cNvSpPr txBox="1"/>
          <p:nvPr/>
        </p:nvSpPr>
        <p:spPr>
          <a:xfrm>
            <a:off x="319853" y="273826"/>
            <a:ext cx="125857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Microsoft JhengHei" panose="020B0604030504040204" pitchFamily="34" charset="-120"/>
              </a:rPr>
              <a:t>VPN use</a:t>
            </a:r>
            <a:endParaRPr lang="en-US" altLang="zh-TW" sz="24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Microsoft JhengHei" panose="020B0604030504040204" pitchFamily="34" charset="-120"/>
            </a:endParaRPr>
          </a:p>
        </p:txBody>
      </p:sp>
      <p:pic>
        <p:nvPicPr>
          <p:cNvPr id="4" name="图片 3" descr="C:\Users\Fan\Desktop\1.011版图片\IMG_0818.PNGIMG_081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951656" y="405352"/>
            <a:ext cx="2808560" cy="485013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22" name="文本框 21"/>
          <p:cNvSpPr txBox="1"/>
          <p:nvPr/>
        </p:nvSpPr>
        <p:spPr>
          <a:xfrm>
            <a:off x="3876541" y="6454402"/>
            <a:ext cx="4726940" cy="642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0070C0"/>
                </a:solidFill>
              </a:rPr>
              <a:t>Zebra</a:t>
            </a:r>
            <a:r>
              <a:rPr lang="zh-CN" altLang="en-US" dirty="0">
                <a:solidFill>
                  <a:srgbClr val="0070C0"/>
                </a:solidFill>
              </a:rPr>
              <a:t>官網地址：http://www.zebravpnbox.com/</a:t>
            </a:r>
            <a:endParaRPr lang="zh-CN" altLang="en-US" dirty="0">
              <a:solidFill>
                <a:srgbClr val="0070C0"/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4950</Words>
  <Application>WPS 演示</Application>
  <PresentationFormat>宽屏</PresentationFormat>
  <Paragraphs>255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358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73" baseType="lpstr">
      <vt:lpstr>Arial</vt:lpstr>
      <vt:lpstr>宋体</vt:lpstr>
      <vt:lpstr>Wingdings</vt:lpstr>
      <vt:lpstr>幼圆</vt:lpstr>
      <vt:lpstr>Microsoft JhengHei</vt:lpstr>
      <vt:lpstr>Microsoft Himalaya</vt:lpstr>
      <vt:lpstr>Calibri</vt:lpstr>
      <vt:lpstr>微软雅黑</vt:lpstr>
      <vt:lpstr>PMingLiU</vt:lpstr>
      <vt:lpstr>MingLiU-ExtB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Calibri Light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Office 佈景主題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Kevin Hu</dc:creator>
  <cp:lastModifiedBy>Fan</cp:lastModifiedBy>
  <cp:revision>116</cp:revision>
  <dcterms:created xsi:type="dcterms:W3CDTF">2016-03-30T07:10:00Z</dcterms:created>
  <dcterms:modified xsi:type="dcterms:W3CDTF">2016-08-24T01:47:26Z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2052-10.1.0.5866</vt:lpwstr>
  </property>
</Properties>
</file>